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31"/>
  </p:notesMasterIdLst>
  <p:handoutMasterIdLst>
    <p:handoutMasterId r:id="rId32"/>
  </p:handoutMasterIdLst>
  <p:sldIdLst>
    <p:sldId id="260" r:id="rId5"/>
    <p:sldId id="285" r:id="rId6"/>
    <p:sldId id="287" r:id="rId7"/>
    <p:sldId id="289" r:id="rId8"/>
    <p:sldId id="288" r:id="rId9"/>
    <p:sldId id="290" r:id="rId10"/>
    <p:sldId id="262" r:id="rId11"/>
    <p:sldId id="299" r:id="rId12"/>
    <p:sldId id="302" r:id="rId13"/>
    <p:sldId id="297" r:id="rId14"/>
    <p:sldId id="310" r:id="rId15"/>
    <p:sldId id="272" r:id="rId16"/>
    <p:sldId id="304" r:id="rId17"/>
    <p:sldId id="273" r:id="rId18"/>
    <p:sldId id="305" r:id="rId19"/>
    <p:sldId id="267" r:id="rId20"/>
    <p:sldId id="277" r:id="rId21"/>
    <p:sldId id="291" r:id="rId22"/>
    <p:sldId id="300" r:id="rId23"/>
    <p:sldId id="292" r:id="rId24"/>
    <p:sldId id="301" r:id="rId25"/>
    <p:sldId id="296" r:id="rId26"/>
    <p:sldId id="294" r:id="rId27"/>
    <p:sldId id="303" r:id="rId28"/>
    <p:sldId id="309" r:id="rId29"/>
    <p:sldId id="307" r:id="rId3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D0CD"/>
    <a:srgbClr val="FFEB99"/>
    <a:srgbClr val="FFCC01"/>
    <a:srgbClr val="66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ECABA-CBAC-4082-9C5A-C909B14A7596}" v="85" dt="2026-07-22T18:55:07.4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33A60166-7945-4346-984A-47395A04CFDD}" type="datetimeFigureOut">
              <a:rPr lang="en-US" smtClean="0"/>
              <a:t>8/10/2026</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Tree>
    <p:extLst>
      <p:ext uri="{BB962C8B-B14F-4D97-AF65-F5344CB8AC3E}">
        <p14:creationId xmlns:p14="http://schemas.microsoft.com/office/powerpoint/2010/main" val="4138426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6F408D18-6F0F-4206-B685-D63437311F8F}" type="datetimeFigureOut">
              <a:rPr lang="en-US" smtClean="0"/>
              <a:t>8/10/2026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CA60457-50AB-4615-96F7-686F1D98768F}" type="slidenum">
              <a:rPr lang="en-US" smtClean="0"/>
              <a:t>‹#›</a:t>
            </a:fld>
            <a:endParaRPr lang="en-US"/>
          </a:p>
        </p:txBody>
      </p:sp>
    </p:spTree>
    <p:extLst>
      <p:ext uri="{BB962C8B-B14F-4D97-AF65-F5344CB8AC3E}">
        <p14:creationId xmlns:p14="http://schemas.microsoft.com/office/powerpoint/2010/main" val="1989794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A60457-50AB-4615-96F7-686F1D98768F}" type="slidenum">
              <a:rPr lang="en-US" smtClean="0"/>
              <a:t>1</a:t>
            </a:fld>
            <a:endParaRPr lang="en-US"/>
          </a:p>
        </p:txBody>
      </p:sp>
    </p:spTree>
    <p:extLst>
      <p:ext uri="{BB962C8B-B14F-4D97-AF65-F5344CB8AC3E}">
        <p14:creationId xmlns:p14="http://schemas.microsoft.com/office/powerpoint/2010/main" val="2181412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the CARL.  We are the Army’s second largest library and the only remaining consolidated library.  As a consolidated library we serve two missions, first and primary as the academic library for the students of CGSC, resident and distance.  Second as the post library for the Fort Leavenworth Community.  CARL has 3 Floors each with a different focus, more about that in later slides.  Our physical collection consists of over 300,000 items, while our online 24/7 e-resource is easily an additional 300,000 items, including journal articles, ebooks, and newspapers.  CARL has a variety of events and information to share, and our lobby kiosk (shown above) and our homepage are good places for updates.  This picture also answers our most asked question-The bathrooms are located right inside the lobby on the first floor, and right above them on the other floors.  Our hours are 0700-1700 Monday through Friday, closed Federal Holidays</a:t>
            </a:r>
          </a:p>
        </p:txBody>
      </p:sp>
      <p:sp>
        <p:nvSpPr>
          <p:cNvPr id="4" name="Slide Number Placeholder 3"/>
          <p:cNvSpPr>
            <a:spLocks noGrp="1"/>
          </p:cNvSpPr>
          <p:nvPr>
            <p:ph type="sldNum" sz="quarter" idx="5"/>
          </p:nvPr>
        </p:nvSpPr>
        <p:spPr/>
        <p:txBody>
          <a:bodyPr/>
          <a:lstStyle/>
          <a:p>
            <a:fld id="{9CA60457-50AB-4615-96F7-686F1D98768F}" type="slidenum">
              <a:rPr lang="en-US" smtClean="0"/>
              <a:t>2</a:t>
            </a:fld>
            <a:endParaRPr lang="en-US"/>
          </a:p>
        </p:txBody>
      </p:sp>
    </p:spTree>
    <p:extLst>
      <p:ext uri="{BB962C8B-B14F-4D97-AF65-F5344CB8AC3E}">
        <p14:creationId xmlns:p14="http://schemas.microsoft.com/office/powerpoint/2010/main" val="170537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First-Floor acts as our service floor, where you can get assistance from staff at the circulation desk and reference areas.  In addition, it is the location of multiple Academic Resources as listed above and more detail below</a:t>
            </a:r>
          </a:p>
          <a:p>
            <a:pPr marL="174702" indent="-174702">
              <a:buFont typeface="Arial" panose="020B0604020202020204" pitchFamily="34" charset="0"/>
              <a:buChar char="•"/>
            </a:pPr>
            <a:r>
              <a:rPr lang="en-US"/>
              <a:t>New Books (Adult)</a:t>
            </a:r>
            <a:endParaRPr lang="en-US" sz="1100"/>
          </a:p>
          <a:p>
            <a:pPr lvl="1"/>
            <a:r>
              <a:rPr lang="en-US"/>
              <a:t>items that will eventually join regular collection and some popular materials that are leased for a time.</a:t>
            </a:r>
            <a:endParaRPr lang="en-US" sz="1100"/>
          </a:p>
          <a:p>
            <a:pPr lvl="1"/>
            <a:r>
              <a:rPr lang="en-US"/>
              <a:t>Non-Fiction </a:t>
            </a:r>
            <a:endParaRPr lang="en-US" sz="1100"/>
          </a:p>
          <a:p>
            <a:pPr lvl="1"/>
            <a:r>
              <a:rPr lang="en-US"/>
              <a:t>Fiction</a:t>
            </a:r>
            <a:endParaRPr lang="en-US" sz="1100"/>
          </a:p>
          <a:p>
            <a:pPr marL="174702" indent="-174702">
              <a:buFont typeface="Arial" panose="020B0604020202020204" pitchFamily="34" charset="0"/>
              <a:buChar char="•"/>
            </a:pPr>
            <a:r>
              <a:rPr lang="en-US"/>
              <a:t>Community Computers</a:t>
            </a:r>
            <a:endParaRPr lang="en-US" sz="1100"/>
          </a:p>
          <a:p>
            <a:pPr marL="640573" lvl="1" indent="-174702">
              <a:buFont typeface="Arial" panose="020B0604020202020204" pitchFamily="34" charset="0"/>
              <a:buChar char="•"/>
            </a:pPr>
            <a:r>
              <a:rPr lang="en-US"/>
              <a:t>Check out password at circulation desk</a:t>
            </a:r>
          </a:p>
          <a:p>
            <a:pPr marL="640573" lvl="1" indent="-174702">
              <a:buFont typeface="Arial" panose="020B0604020202020204" pitchFamily="34" charset="0"/>
              <a:buChar char="•"/>
            </a:pPr>
            <a:r>
              <a:rPr lang="en-US"/>
              <a:t>16 Dual Screen</a:t>
            </a:r>
            <a:endParaRPr lang="en-US" sz="1100"/>
          </a:p>
          <a:p>
            <a:pPr marL="640573" lvl="1" indent="-174702">
              <a:buFont typeface="Arial" panose="020B0604020202020204" pitchFamily="34" charset="0"/>
              <a:buChar char="•"/>
            </a:pPr>
            <a:r>
              <a:rPr lang="en-US"/>
              <a:t>Printing</a:t>
            </a:r>
          </a:p>
          <a:p>
            <a:pPr marL="640573" lvl="1" indent="-174702">
              <a:buFont typeface="Arial" panose="020B0604020202020204" pitchFamily="34" charset="0"/>
              <a:buChar char="•"/>
            </a:pPr>
            <a:r>
              <a:rPr lang="en-US"/>
              <a:t>CAC Card keyboards available</a:t>
            </a:r>
            <a:endParaRPr lang="en-US" sz="1100"/>
          </a:p>
          <a:p>
            <a:pPr marL="640573" lvl="1" indent="-174702">
              <a:buFont typeface="Arial" panose="020B0604020202020204" pitchFamily="34" charset="0"/>
              <a:buChar char="•"/>
            </a:pPr>
            <a:r>
              <a:rPr lang="en-US"/>
              <a:t>AVD available</a:t>
            </a:r>
          </a:p>
          <a:p>
            <a:pPr marL="174702" indent="-174702">
              <a:buFont typeface="Arial" panose="020B0604020202020204" pitchFamily="34" charset="0"/>
              <a:buChar char="•"/>
            </a:pPr>
            <a:r>
              <a:rPr lang="en-US"/>
              <a:t>Study Rooms</a:t>
            </a:r>
            <a:endParaRPr lang="en-US" sz="1100"/>
          </a:p>
          <a:p>
            <a:pPr marL="640573" lvl="1" indent="-174702">
              <a:buFont typeface="Arial" panose="020B0604020202020204" pitchFamily="34" charset="0"/>
              <a:buChar char="•"/>
            </a:pPr>
            <a:r>
              <a:rPr lang="en-US"/>
              <a:t>Online reservation 24 hours 3 hours</a:t>
            </a:r>
            <a:endParaRPr lang="en-US" sz="1100"/>
          </a:p>
          <a:p>
            <a:pPr marL="640573" lvl="1" indent="-174702">
              <a:buFont typeface="Arial" panose="020B0604020202020204" pitchFamily="34" charset="0"/>
              <a:buChar char="•"/>
            </a:pPr>
            <a:r>
              <a:rPr lang="en-US"/>
              <a:t>Schedule on Window</a:t>
            </a:r>
            <a:endParaRPr lang="en-US" sz="1100"/>
          </a:p>
          <a:p>
            <a:pPr marL="640573" lvl="1" indent="-174702">
              <a:buFont typeface="Arial" panose="020B0604020202020204" pitchFamily="34" charset="0"/>
              <a:buChar char="•"/>
            </a:pPr>
            <a:r>
              <a:rPr lang="en-US"/>
              <a:t>No reservation first come first serve 3 hours</a:t>
            </a:r>
          </a:p>
          <a:p>
            <a:pPr marL="174702" indent="-174702">
              <a:buFont typeface="Arial" panose="020B0604020202020204" pitchFamily="34" charset="0"/>
              <a:buChar char="•"/>
            </a:pPr>
            <a:r>
              <a:rPr lang="en-US"/>
              <a:t>Catalog Computers</a:t>
            </a:r>
            <a:endParaRPr lang="en-US" sz="1100"/>
          </a:p>
          <a:p>
            <a:pPr marL="640573" lvl="1" indent="-174702">
              <a:buFont typeface="Arial" panose="020B0604020202020204" pitchFamily="34" charset="0"/>
              <a:buChar char="•"/>
            </a:pPr>
            <a:r>
              <a:rPr lang="en-US"/>
              <a:t>Home Page</a:t>
            </a:r>
          </a:p>
          <a:p>
            <a:pPr marL="640573" lvl="1" indent="-174702">
              <a:buFont typeface="Arial" panose="020B0604020202020204" pitchFamily="34" charset="0"/>
              <a:buChar char="•"/>
            </a:pPr>
            <a:r>
              <a:rPr lang="en-US"/>
              <a:t>Flatbed Scanner</a:t>
            </a:r>
            <a:endParaRPr lang="en-US" sz="1100"/>
          </a:p>
          <a:p>
            <a:pPr marL="174702" indent="-174702">
              <a:buFont typeface="Arial" panose="020B0604020202020204" pitchFamily="34" charset="0"/>
              <a:buChar char="•"/>
            </a:pPr>
            <a:r>
              <a:rPr lang="en-US"/>
              <a:t>Reference Desk/Office</a:t>
            </a:r>
            <a:endParaRPr lang="en-US" sz="1100"/>
          </a:p>
          <a:p>
            <a:pPr marL="640573" lvl="1" indent="-174702">
              <a:buFont typeface="Arial" panose="020B0604020202020204" pitchFamily="34" charset="0"/>
              <a:buChar char="•"/>
            </a:pPr>
            <a:r>
              <a:rPr lang="en-US"/>
              <a:t>Librarian assistance</a:t>
            </a:r>
            <a:endParaRPr lang="en-US" sz="1100"/>
          </a:p>
          <a:p>
            <a:pPr marL="640573" lvl="1" indent="-174702">
              <a:buFont typeface="Arial" panose="020B0604020202020204" pitchFamily="34" charset="0"/>
              <a:buChar char="•"/>
            </a:pPr>
            <a:r>
              <a:rPr lang="en-US"/>
              <a:t>Ask A librarian Online QR code</a:t>
            </a:r>
            <a:endParaRPr lang="en-US" sz="1100"/>
          </a:p>
          <a:p>
            <a:pPr marL="174702" indent="-174702">
              <a:buFont typeface="Arial" panose="020B0604020202020204" pitchFamily="34" charset="0"/>
              <a:buChar char="•"/>
            </a:pPr>
            <a:r>
              <a:rPr lang="en-US"/>
              <a:t>Periodicals</a:t>
            </a:r>
            <a:endParaRPr lang="en-US" sz="1100"/>
          </a:p>
          <a:p>
            <a:pPr marL="640573" lvl="1" indent="-174702">
              <a:buFont typeface="Arial" panose="020B0604020202020204" pitchFamily="34" charset="0"/>
              <a:buChar char="•"/>
            </a:pPr>
            <a:r>
              <a:rPr lang="en-US"/>
              <a:t>Current &amp; Back Issues</a:t>
            </a:r>
            <a:endParaRPr lang="en-US" sz="1100"/>
          </a:p>
          <a:p>
            <a:pPr marL="640573" lvl="1" indent="-174702">
              <a:buFont typeface="Arial" panose="020B0604020202020204" pitchFamily="34" charset="0"/>
              <a:buChar char="•"/>
            </a:pPr>
            <a:r>
              <a:rPr lang="en-US"/>
              <a:t>Copier, Digital Sender</a:t>
            </a:r>
            <a:endParaRPr lang="en-US" sz="1100"/>
          </a:p>
          <a:p>
            <a:pPr marL="174702" indent="-174702">
              <a:buFont typeface="Arial" panose="020B0604020202020204" pitchFamily="34" charset="0"/>
              <a:buChar char="•"/>
            </a:pPr>
            <a:r>
              <a:rPr lang="en-US"/>
              <a:t>Microfilm Alcove</a:t>
            </a:r>
            <a:endParaRPr lang="en-US" sz="1100"/>
          </a:p>
          <a:p>
            <a:pPr marL="640573" lvl="1" indent="-174702">
              <a:buFont typeface="Arial" panose="020B0604020202020204" pitchFamily="34" charset="0"/>
              <a:buChar char="•"/>
            </a:pPr>
            <a:r>
              <a:rPr lang="en-US"/>
              <a:t>Microfilm Readers</a:t>
            </a:r>
            <a:endParaRPr lang="en-US" sz="1100"/>
          </a:p>
          <a:p>
            <a:pPr marL="640573" lvl="1" indent="-174702">
              <a:buFont typeface="Arial" panose="020B0604020202020204" pitchFamily="34" charset="0"/>
              <a:buChar char="•"/>
            </a:pPr>
            <a:r>
              <a:rPr lang="en-US"/>
              <a:t>Microfiche and Indexes</a:t>
            </a:r>
            <a:endParaRPr lang="en-US" sz="1100"/>
          </a:p>
          <a:p>
            <a:pPr marL="640573" lvl="1" indent="-174702">
              <a:buFont typeface="Arial" panose="020B0604020202020204" pitchFamily="34" charset="0"/>
              <a:buChar char="•"/>
            </a:pPr>
            <a:r>
              <a:rPr lang="en-US"/>
              <a:t>Official Histories</a:t>
            </a:r>
            <a:endParaRPr lang="en-US" sz="1100"/>
          </a:p>
          <a:p>
            <a:pPr marL="174702" indent="-174702">
              <a:buFont typeface="Arial" panose="020B0604020202020204" pitchFamily="34" charset="0"/>
              <a:buChar char="•"/>
            </a:pPr>
            <a:r>
              <a:rPr lang="en-US"/>
              <a:t>Course Reserves</a:t>
            </a:r>
            <a:endParaRPr lang="en-US" sz="1100"/>
          </a:p>
          <a:p>
            <a:pPr marL="640573" lvl="1" indent="-174702">
              <a:buFont typeface="Arial" panose="020B0604020202020204" pitchFamily="34" charset="0"/>
              <a:buChar char="•"/>
            </a:pPr>
            <a:r>
              <a:rPr lang="en-US"/>
              <a:t>CORE (green star)</a:t>
            </a:r>
            <a:endParaRPr lang="en-US" sz="1100"/>
          </a:p>
          <a:p>
            <a:pPr marL="1106446" lvl="2" indent="-174702">
              <a:buFont typeface="Arial" panose="020B0604020202020204" pitchFamily="34" charset="0"/>
              <a:buChar char="•"/>
            </a:pPr>
            <a:r>
              <a:rPr lang="en-US"/>
              <a:t>Until Spring Break</a:t>
            </a:r>
            <a:endParaRPr lang="en-US" sz="1100"/>
          </a:p>
          <a:p>
            <a:pPr marL="640573" lvl="1" indent="-174702">
              <a:buFont typeface="Arial" panose="020B0604020202020204" pitchFamily="34" charset="0"/>
              <a:buChar char="•"/>
            </a:pPr>
            <a:r>
              <a:rPr lang="en-US"/>
              <a:t>Electives (course number)</a:t>
            </a:r>
            <a:endParaRPr lang="en-US" sz="1100"/>
          </a:p>
          <a:p>
            <a:pPr marL="1106446" lvl="2" indent="-174702">
              <a:buFont typeface="Arial" panose="020B0604020202020204" pitchFamily="34" charset="0"/>
              <a:buChar char="•"/>
            </a:pPr>
            <a:r>
              <a:rPr lang="en-US"/>
              <a:t>After Spring Break</a:t>
            </a:r>
            <a:endParaRPr lang="en-US" sz="1100"/>
          </a:p>
          <a:p>
            <a:pPr marL="174702" indent="-174702">
              <a:buFont typeface="Arial" panose="020B0604020202020204" pitchFamily="34" charset="0"/>
              <a:buChar char="•"/>
            </a:pPr>
            <a:r>
              <a:rPr lang="en-US"/>
              <a:t>Circulation Desk </a:t>
            </a:r>
            <a:endParaRPr lang="en-US" sz="1100"/>
          </a:p>
          <a:p>
            <a:pPr marL="640573" lvl="1" indent="-174702">
              <a:buFont typeface="Arial" panose="020B0604020202020204" pitchFamily="34" charset="0"/>
              <a:buChar char="•"/>
            </a:pPr>
            <a:r>
              <a:rPr lang="en-US"/>
              <a:t>Check in/Check out Materials</a:t>
            </a:r>
            <a:endParaRPr lang="en-US" sz="1100"/>
          </a:p>
          <a:p>
            <a:pPr marL="640573" lvl="1" indent="-174702">
              <a:buFont typeface="Arial" panose="020B0604020202020204" pitchFamily="34" charset="0"/>
              <a:buChar char="•"/>
            </a:pPr>
            <a:r>
              <a:rPr lang="en-US"/>
              <a:t>Pick up Holds</a:t>
            </a:r>
            <a:endParaRPr lang="en-US" sz="1100"/>
          </a:p>
          <a:p>
            <a:pPr marL="640573" lvl="1" indent="-174702">
              <a:buFont typeface="Arial" panose="020B0604020202020204" pitchFamily="34" charset="0"/>
              <a:buChar char="•"/>
            </a:pPr>
            <a:r>
              <a:rPr lang="en-US"/>
              <a:t>Mobile White board checkout</a:t>
            </a:r>
            <a:endParaRPr lang="en-US" sz="1100"/>
          </a:p>
          <a:p>
            <a:pPr marL="640573" lvl="1" indent="-174702">
              <a:buFont typeface="Arial" panose="020B0604020202020204" pitchFamily="34" charset="0"/>
              <a:buChar char="•"/>
            </a:pPr>
            <a:r>
              <a:rPr lang="en-US"/>
              <a:t>General Information</a:t>
            </a:r>
          </a:p>
          <a:p>
            <a:pPr marL="174702" indent="-174702">
              <a:buFont typeface="Arial" panose="020B0604020202020204" pitchFamily="34" charset="0"/>
              <a:buChar char="•"/>
            </a:pPr>
            <a:r>
              <a:rPr lang="en-US" sz="1100"/>
              <a:t>NIPR Printer</a:t>
            </a:r>
          </a:p>
          <a:p>
            <a:pPr marL="640573" lvl="1" indent="-174702">
              <a:buFont typeface="Arial" panose="020B0604020202020204" pitchFamily="34" charset="0"/>
              <a:buChar char="•"/>
            </a:pPr>
            <a:r>
              <a:rPr lang="en-US" sz="1100"/>
              <a:t>Allows for AVD and AUDS printing</a:t>
            </a:r>
          </a:p>
          <a:p>
            <a:pPr marL="640573" lvl="1" indent="-174702">
              <a:buFont typeface="Arial" panose="020B0604020202020204" pitchFamily="34" charset="0"/>
              <a:buChar char="•"/>
            </a:pPr>
            <a:r>
              <a:rPr lang="en-US" sz="1100"/>
              <a:t>May allow for digital scanning</a:t>
            </a:r>
          </a:p>
          <a:p>
            <a:pPr marL="640573" lvl="1" indent="-174702">
              <a:buFont typeface="Arial" panose="020B0604020202020204" pitchFamily="34" charset="0"/>
              <a:buChar char="•"/>
            </a:pPr>
            <a:endParaRPr lang="en-US" sz="1100"/>
          </a:p>
          <a:p>
            <a:endParaRPr lang="en-US"/>
          </a:p>
        </p:txBody>
      </p:sp>
      <p:sp>
        <p:nvSpPr>
          <p:cNvPr id="4" name="Slide Number Placeholder 3"/>
          <p:cNvSpPr>
            <a:spLocks noGrp="1"/>
          </p:cNvSpPr>
          <p:nvPr>
            <p:ph type="sldNum" sz="quarter" idx="5"/>
          </p:nvPr>
        </p:nvSpPr>
        <p:spPr/>
        <p:txBody>
          <a:bodyPr/>
          <a:lstStyle/>
          <a:p>
            <a:fld id="{9CA60457-50AB-4615-96F7-686F1D98768F}" type="slidenum">
              <a:rPr lang="en-US" smtClean="0"/>
              <a:t>3</a:t>
            </a:fld>
            <a:endParaRPr lang="en-US"/>
          </a:p>
        </p:txBody>
      </p:sp>
    </p:spTree>
    <p:extLst>
      <p:ext uri="{BB962C8B-B14F-4D97-AF65-F5344CB8AC3E}">
        <p14:creationId xmlns:p14="http://schemas.microsoft.com/office/powerpoint/2010/main" val="3313005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floor is also home to most of the community collection.   Including Adult-Fiction/Graphic Novels, Young Adult-Graphic Novels/Fiction, Children’s Room (Board Books, Picture Books, Beginning Readers, Graphic Novels, Chapter Books (Fiction), Non-Fiction, STEM Kits).  </a:t>
            </a:r>
            <a:endParaRPr lang="en-US" sz="1100"/>
          </a:p>
          <a:p>
            <a:endParaRPr lang="en-US"/>
          </a:p>
        </p:txBody>
      </p:sp>
      <p:sp>
        <p:nvSpPr>
          <p:cNvPr id="4" name="Slide Number Placeholder 3"/>
          <p:cNvSpPr>
            <a:spLocks noGrp="1"/>
          </p:cNvSpPr>
          <p:nvPr>
            <p:ph type="sldNum" sz="quarter" idx="5"/>
          </p:nvPr>
        </p:nvSpPr>
        <p:spPr/>
        <p:txBody>
          <a:bodyPr/>
          <a:lstStyle/>
          <a:p>
            <a:fld id="{9CA60457-50AB-4615-96F7-686F1D98768F}" type="slidenum">
              <a:rPr lang="en-US" smtClean="0"/>
              <a:t>4</a:t>
            </a:fld>
            <a:endParaRPr lang="en-US"/>
          </a:p>
        </p:txBody>
      </p:sp>
    </p:spTree>
    <p:extLst>
      <p:ext uri="{BB962C8B-B14F-4D97-AF65-F5344CB8AC3E}">
        <p14:creationId xmlns:p14="http://schemas.microsoft.com/office/powerpoint/2010/main" val="1884553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order to check out items or use resources at CARL you must have a library account.  A shell account has been created for all incoming students, students or their spouse must stop by the circulation desk to activate their acct, confirm contact information and pick up a library card.  Passwords may be created at that time or library staff can send a reset password link.  If resetting password, best practice is for user to clear browser cache first before using the password reset link. For additional questions see the circulation desk staff.</a:t>
            </a:r>
          </a:p>
        </p:txBody>
      </p:sp>
      <p:sp>
        <p:nvSpPr>
          <p:cNvPr id="4" name="Slide Number Placeholder 3"/>
          <p:cNvSpPr>
            <a:spLocks noGrp="1"/>
          </p:cNvSpPr>
          <p:nvPr>
            <p:ph type="sldNum" sz="quarter" idx="5"/>
          </p:nvPr>
        </p:nvSpPr>
        <p:spPr/>
        <p:txBody>
          <a:bodyPr/>
          <a:lstStyle/>
          <a:p>
            <a:fld id="{9CA60457-50AB-4615-96F7-686F1D98768F}" type="slidenum">
              <a:rPr lang="en-US" smtClean="0"/>
              <a:t>5</a:t>
            </a:fld>
            <a:endParaRPr lang="en-US"/>
          </a:p>
        </p:txBody>
      </p:sp>
    </p:spTree>
    <p:extLst>
      <p:ext uri="{BB962C8B-B14F-4D97-AF65-F5344CB8AC3E}">
        <p14:creationId xmlns:p14="http://schemas.microsoft.com/office/powerpoint/2010/main" val="328382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CARL’s homepage.  This is the beginning location for all our online services.   We have a quick search box located on the page and links to multiple other resources.  Feel free to scan the QR code or look us up on your favorite search engine, just type CARL library and we should come right up.  This is like searching your </a:t>
            </a:r>
            <a:r>
              <a:rPr lang="en-US" err="1"/>
              <a:t>roku</a:t>
            </a:r>
            <a:r>
              <a:rPr lang="en-US"/>
              <a:t> or firestick to see what the different platforms offer.</a:t>
            </a:r>
          </a:p>
        </p:txBody>
      </p:sp>
      <p:sp>
        <p:nvSpPr>
          <p:cNvPr id="4" name="Slide Number Placeholder 3"/>
          <p:cNvSpPr>
            <a:spLocks noGrp="1"/>
          </p:cNvSpPr>
          <p:nvPr>
            <p:ph type="sldNum" sz="quarter" idx="5"/>
          </p:nvPr>
        </p:nvSpPr>
        <p:spPr/>
        <p:txBody>
          <a:bodyPr/>
          <a:lstStyle/>
          <a:p>
            <a:fld id="{9CA60457-50AB-4615-96F7-686F1D98768F}" type="slidenum">
              <a:rPr lang="en-US" smtClean="0"/>
              <a:t>6</a:t>
            </a:fld>
            <a:endParaRPr lang="en-US"/>
          </a:p>
        </p:txBody>
      </p:sp>
    </p:spTree>
    <p:extLst>
      <p:ext uri="{BB962C8B-B14F-4D97-AF65-F5344CB8AC3E}">
        <p14:creationId xmlns:p14="http://schemas.microsoft.com/office/powerpoint/2010/main" val="4005289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Search results will show items both from our physical collection and e-resource collections.  CARL is part of a shared catalog 16 libraries, Army University Library System (AULS) and </a:t>
            </a:r>
            <a:r>
              <a:rPr lang="en-US">
                <a:solidFill>
                  <a:srgbClr val="C00000"/>
                </a:solidFill>
                <a:highlight>
                  <a:srgbClr val="FFFF00"/>
                </a:highlight>
              </a:rPr>
              <a:t>you may see items from other libraries, particularly if our physical copy is checked out.</a:t>
            </a:r>
            <a:r>
              <a:rPr lang="en-US">
                <a:solidFill>
                  <a:srgbClr val="C00000"/>
                </a:solidFill>
              </a:rPr>
              <a:t>  (THIS SHOULD NO LONGER BE THE CASE-DB) </a:t>
            </a:r>
            <a:r>
              <a:rPr lang="en-US"/>
              <a:t>This is a new system, and we are still fine tuning and migrating some data, so if you can’t find what you need, please reach out to staff member.  This is a sample search for the terms On War.  You will see that it shows online copies of your textbook, a multiple versions entry and other versions as well.</a:t>
            </a:r>
          </a:p>
        </p:txBody>
      </p:sp>
      <p:sp>
        <p:nvSpPr>
          <p:cNvPr id="4" name="Slide Number Placeholder 3"/>
          <p:cNvSpPr>
            <a:spLocks noGrp="1"/>
          </p:cNvSpPr>
          <p:nvPr>
            <p:ph type="sldNum" sz="quarter" idx="5"/>
          </p:nvPr>
        </p:nvSpPr>
        <p:spPr/>
        <p:txBody>
          <a:bodyPr/>
          <a:lstStyle/>
          <a:p>
            <a:fld id="{9CA60457-50AB-4615-96F7-686F1D98768F}" type="slidenum">
              <a:rPr lang="en-US" smtClean="0"/>
              <a:t>7</a:t>
            </a:fld>
            <a:endParaRPr lang="en-US"/>
          </a:p>
        </p:txBody>
      </p:sp>
    </p:spTree>
    <p:extLst>
      <p:ext uri="{BB962C8B-B14F-4D97-AF65-F5344CB8AC3E}">
        <p14:creationId xmlns:p14="http://schemas.microsoft.com/office/powerpoint/2010/main" val="2618721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986D9-C1D6-BEB4-6BC9-A47ED62F4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D204C-9445-07F8-318D-60D7E2F75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73ABD-25A9-C8F8-DFE5-13AC0A65C800}"/>
              </a:ext>
            </a:extLst>
          </p:cNvPr>
          <p:cNvSpPr>
            <a:spLocks noGrp="1"/>
          </p:cNvSpPr>
          <p:nvPr>
            <p:ph type="body" idx="1"/>
          </p:nvPr>
        </p:nvSpPr>
        <p:spPr/>
        <p:txBody>
          <a:bodyPr/>
          <a:lstStyle/>
          <a:p>
            <a:r>
              <a:rPr lang="en-US"/>
              <a:t>To place a request (hold) you will need to sign into your account using your username and password please follow the prompts</a:t>
            </a:r>
          </a:p>
        </p:txBody>
      </p:sp>
      <p:sp>
        <p:nvSpPr>
          <p:cNvPr id="4" name="Slide Number Placeholder 3">
            <a:extLst>
              <a:ext uri="{FF2B5EF4-FFF2-40B4-BE49-F238E27FC236}">
                <a16:creationId xmlns:a16="http://schemas.microsoft.com/office/drawing/2014/main" id="{51766B9B-B720-43C5-5CCC-F4830CE96811}"/>
              </a:ext>
            </a:extLst>
          </p:cNvPr>
          <p:cNvSpPr>
            <a:spLocks noGrp="1"/>
          </p:cNvSpPr>
          <p:nvPr>
            <p:ph type="sldNum" sz="quarter" idx="5"/>
          </p:nvPr>
        </p:nvSpPr>
        <p:spPr/>
        <p:txBody>
          <a:bodyPr/>
          <a:lstStyle/>
          <a:p>
            <a:fld id="{9CA60457-50AB-4615-96F7-686F1D98768F}" type="slidenum">
              <a:rPr lang="en-US" smtClean="0"/>
              <a:t>8</a:t>
            </a:fld>
            <a:endParaRPr lang="en-US"/>
          </a:p>
        </p:txBody>
      </p:sp>
    </p:spTree>
    <p:extLst>
      <p:ext uri="{BB962C8B-B14F-4D97-AF65-F5344CB8AC3E}">
        <p14:creationId xmlns:p14="http://schemas.microsoft.com/office/powerpoint/2010/main" val="2388823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D2918-EFFF-403E-D47B-8A12453F9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EADED-BAB9-BDAA-0015-5445C5ABCE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8E87D-22A6-2941-5464-5F4988E7B4DF}"/>
              </a:ext>
            </a:extLst>
          </p:cNvPr>
          <p:cNvSpPr>
            <a:spLocks noGrp="1"/>
          </p:cNvSpPr>
          <p:nvPr>
            <p:ph type="body" idx="1"/>
          </p:nvPr>
        </p:nvSpPr>
        <p:spPr/>
        <p:txBody>
          <a:bodyPr/>
          <a:lstStyle/>
          <a:p>
            <a:r>
              <a:rPr lang="en-US"/>
              <a:t>Finding our physical materials.  First make sure its available at the CARL, next check for the location (usually has a floor number associated with it) and then the call number (has a bunch of numbers).  We use the Dewey decimal system and since Dewey wasn’t a military man, he didn’t leave much room in his numbers for us to get specific.  The example here show how if we didn’t add so many numbers all the WWII items would be together and harder for you to browse for other books in your subject.</a:t>
            </a:r>
          </a:p>
        </p:txBody>
      </p:sp>
      <p:sp>
        <p:nvSpPr>
          <p:cNvPr id="4" name="Slide Number Placeholder 3">
            <a:extLst>
              <a:ext uri="{FF2B5EF4-FFF2-40B4-BE49-F238E27FC236}">
                <a16:creationId xmlns:a16="http://schemas.microsoft.com/office/drawing/2014/main" id="{E10B53BC-57C2-52FD-F68E-CC66E1B38135}"/>
              </a:ext>
            </a:extLst>
          </p:cNvPr>
          <p:cNvSpPr>
            <a:spLocks noGrp="1"/>
          </p:cNvSpPr>
          <p:nvPr>
            <p:ph type="sldNum" sz="quarter" idx="5"/>
          </p:nvPr>
        </p:nvSpPr>
        <p:spPr/>
        <p:txBody>
          <a:bodyPr/>
          <a:lstStyle/>
          <a:p>
            <a:fld id="{9CA60457-50AB-4615-96F7-686F1D98768F}" type="slidenum">
              <a:rPr lang="en-US" smtClean="0"/>
              <a:t>9</a:t>
            </a:fld>
            <a:endParaRPr lang="en-US"/>
          </a:p>
        </p:txBody>
      </p:sp>
    </p:spTree>
    <p:extLst>
      <p:ext uri="{BB962C8B-B14F-4D97-AF65-F5344CB8AC3E}">
        <p14:creationId xmlns:p14="http://schemas.microsoft.com/office/powerpoint/2010/main" val="3672650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54878-B946-EA07-A77F-B1C36455EC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5D2DB-D3FC-04C1-794F-886309B37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2B6746-29DF-C4A8-5786-52DEF6E2861D}"/>
              </a:ext>
            </a:extLst>
          </p:cNvPr>
          <p:cNvSpPr>
            <a:spLocks noGrp="1"/>
          </p:cNvSpPr>
          <p:nvPr>
            <p:ph type="body" idx="1"/>
          </p:nvPr>
        </p:nvSpPr>
        <p:spPr/>
        <p:txBody>
          <a:bodyPr/>
          <a:lstStyle/>
          <a:p>
            <a:r>
              <a:rPr lang="en-US"/>
              <a:t>You will be required to log in with your username and password to access your account or access e-resources.  Above is one of two prompts you may see.  Your username is your library card number (starting in 2169590******) and your password was set up by you.  If you are having difficulty logging on please see library staff. </a:t>
            </a:r>
          </a:p>
        </p:txBody>
      </p:sp>
      <p:sp>
        <p:nvSpPr>
          <p:cNvPr id="4" name="Slide Number Placeholder 3">
            <a:extLst>
              <a:ext uri="{FF2B5EF4-FFF2-40B4-BE49-F238E27FC236}">
                <a16:creationId xmlns:a16="http://schemas.microsoft.com/office/drawing/2014/main" id="{2FDD2113-EC20-8D56-403B-0B9729367713}"/>
              </a:ext>
            </a:extLst>
          </p:cNvPr>
          <p:cNvSpPr>
            <a:spLocks noGrp="1"/>
          </p:cNvSpPr>
          <p:nvPr>
            <p:ph type="sldNum" sz="quarter" idx="5"/>
          </p:nvPr>
        </p:nvSpPr>
        <p:spPr/>
        <p:txBody>
          <a:bodyPr/>
          <a:lstStyle/>
          <a:p>
            <a:fld id="{9CA60457-50AB-4615-96F7-686F1D98768F}" type="slidenum">
              <a:rPr lang="en-US" smtClean="0"/>
              <a:t>10</a:t>
            </a:fld>
            <a:endParaRPr lang="en-US"/>
          </a:p>
        </p:txBody>
      </p:sp>
    </p:spTree>
    <p:extLst>
      <p:ext uri="{BB962C8B-B14F-4D97-AF65-F5344CB8AC3E}">
        <p14:creationId xmlns:p14="http://schemas.microsoft.com/office/powerpoint/2010/main" val="1651309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You can also access our databases through our A to Z list.  This is particularly helpful if you aren’t sure which databases you might want to search it.  A link to it is provided on our landing page.  This is like searching a platform directly, like searching directly in Netflix or Hulu to see what they have playing.</a:t>
            </a:r>
          </a:p>
        </p:txBody>
      </p:sp>
      <p:sp>
        <p:nvSpPr>
          <p:cNvPr id="4" name="Slide Number Placeholder 3"/>
          <p:cNvSpPr>
            <a:spLocks noGrp="1"/>
          </p:cNvSpPr>
          <p:nvPr>
            <p:ph type="sldNum" sz="quarter" idx="5"/>
          </p:nvPr>
        </p:nvSpPr>
        <p:spPr/>
        <p:txBody>
          <a:bodyPr/>
          <a:lstStyle/>
          <a:p>
            <a:fld id="{9CA60457-50AB-4615-96F7-686F1D98768F}" type="slidenum">
              <a:rPr lang="en-US" smtClean="0"/>
              <a:t>12</a:t>
            </a:fld>
            <a:endParaRPr lang="en-US"/>
          </a:p>
        </p:txBody>
      </p:sp>
    </p:spTree>
    <p:extLst>
      <p:ext uri="{BB962C8B-B14F-4D97-AF65-F5344CB8AC3E}">
        <p14:creationId xmlns:p14="http://schemas.microsoft.com/office/powerpoint/2010/main" val="4046915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5CD9E-7E95-9E7F-51FE-56B0C40FD6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61624-434D-0C7E-0BB0-955CB25A30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631D17-5DE9-6277-AAFD-F786A6563991}"/>
              </a:ext>
            </a:extLst>
          </p:cNvPr>
          <p:cNvSpPr>
            <a:spLocks noGrp="1"/>
          </p:cNvSpPr>
          <p:nvPr>
            <p:ph type="body" idx="1"/>
          </p:nvPr>
        </p:nvSpPr>
        <p:spPr/>
        <p:txBody>
          <a:bodyPr/>
          <a:lstStyle/>
          <a:p>
            <a:r>
              <a:rPr lang="en-US">
                <a:cs typeface="Calibri"/>
              </a:rPr>
              <a:t>CARL offers access to many databases to its patrons, that include database modules from EBSCO, JSTOR, and ProQuest. Some of those databases included provide access to major U.S. news sources, including archives as well as stories from smaller local papers. </a:t>
            </a:r>
          </a:p>
        </p:txBody>
      </p:sp>
      <p:sp>
        <p:nvSpPr>
          <p:cNvPr id="4" name="Slide Number Placeholder 3">
            <a:extLst>
              <a:ext uri="{FF2B5EF4-FFF2-40B4-BE49-F238E27FC236}">
                <a16:creationId xmlns:a16="http://schemas.microsoft.com/office/drawing/2014/main" id="{1F637E84-4076-C208-905F-CEDDD91175F2}"/>
              </a:ext>
            </a:extLst>
          </p:cNvPr>
          <p:cNvSpPr>
            <a:spLocks noGrp="1"/>
          </p:cNvSpPr>
          <p:nvPr>
            <p:ph type="sldNum" sz="quarter" idx="5"/>
          </p:nvPr>
        </p:nvSpPr>
        <p:spPr/>
        <p:txBody>
          <a:bodyPr/>
          <a:lstStyle/>
          <a:p>
            <a:fld id="{9CA60457-50AB-4615-96F7-686F1D98768F}" type="slidenum">
              <a:rPr lang="en-US" smtClean="0"/>
              <a:t>13</a:t>
            </a:fld>
            <a:endParaRPr lang="en-US"/>
          </a:p>
        </p:txBody>
      </p:sp>
    </p:spTree>
    <p:extLst>
      <p:ext uri="{BB962C8B-B14F-4D97-AF65-F5344CB8AC3E}">
        <p14:creationId xmlns:p14="http://schemas.microsoft.com/office/powerpoint/2010/main" val="2374701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CARL offers online access to the Chicago Manual of Style as well as in library use copies of the current edition for your citation information.  Please let us know if you have any issues accessing the database. </a:t>
            </a:r>
          </a:p>
        </p:txBody>
      </p:sp>
      <p:sp>
        <p:nvSpPr>
          <p:cNvPr id="4" name="Slide Number Placeholder 3"/>
          <p:cNvSpPr>
            <a:spLocks noGrp="1"/>
          </p:cNvSpPr>
          <p:nvPr>
            <p:ph type="sldNum" sz="quarter" idx="5"/>
          </p:nvPr>
        </p:nvSpPr>
        <p:spPr/>
        <p:txBody>
          <a:bodyPr/>
          <a:lstStyle/>
          <a:p>
            <a:fld id="{9CA60457-50AB-4615-96F7-686F1D98768F}" type="slidenum">
              <a:rPr lang="en-US" smtClean="0"/>
              <a:t>14</a:t>
            </a:fld>
            <a:endParaRPr lang="en-US"/>
          </a:p>
        </p:txBody>
      </p:sp>
    </p:spTree>
    <p:extLst>
      <p:ext uri="{BB962C8B-B14F-4D97-AF65-F5344CB8AC3E}">
        <p14:creationId xmlns:p14="http://schemas.microsoft.com/office/powerpoint/2010/main" val="3947006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15A02-EF23-2996-9BE9-17166816F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CE95AA-3690-4AC5-D394-C50ACB0E1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F72E64-4C4A-ACCD-861A-4E59226B444E}"/>
              </a:ext>
            </a:extLst>
          </p:cNvPr>
          <p:cNvSpPr>
            <a:spLocks noGrp="1"/>
          </p:cNvSpPr>
          <p:nvPr>
            <p:ph type="body" idx="1"/>
          </p:nvPr>
        </p:nvSpPr>
        <p:spPr/>
        <p:txBody>
          <a:bodyPr/>
          <a:lstStyle/>
          <a:p>
            <a:pPr defTabSz="912937">
              <a:defRPr/>
            </a:pPr>
            <a:r>
              <a:rPr lang="en-US">
                <a:cs typeface="Calibri"/>
              </a:rPr>
              <a:t>Subject Guides are starting points for common research topics.  Essentially a curated bibliography of resources on a particular topic.   </a:t>
            </a:r>
          </a:p>
          <a:p>
            <a:endParaRPr lang="en-US">
              <a:cs typeface="Calibri"/>
            </a:endParaRPr>
          </a:p>
        </p:txBody>
      </p:sp>
      <p:sp>
        <p:nvSpPr>
          <p:cNvPr id="4" name="Slide Number Placeholder 3">
            <a:extLst>
              <a:ext uri="{FF2B5EF4-FFF2-40B4-BE49-F238E27FC236}">
                <a16:creationId xmlns:a16="http://schemas.microsoft.com/office/drawing/2014/main" id="{9E55D7CB-7018-05A8-8AD5-B61D756C45F1}"/>
              </a:ext>
            </a:extLst>
          </p:cNvPr>
          <p:cNvSpPr>
            <a:spLocks noGrp="1"/>
          </p:cNvSpPr>
          <p:nvPr>
            <p:ph type="sldNum" sz="quarter" idx="5"/>
          </p:nvPr>
        </p:nvSpPr>
        <p:spPr/>
        <p:txBody>
          <a:bodyPr/>
          <a:lstStyle/>
          <a:p>
            <a:fld id="{9CA60457-50AB-4615-96F7-686F1D98768F}" type="slidenum">
              <a:rPr lang="en-US" smtClean="0"/>
              <a:t>15</a:t>
            </a:fld>
            <a:endParaRPr lang="en-US"/>
          </a:p>
        </p:txBody>
      </p:sp>
    </p:spTree>
    <p:extLst>
      <p:ext uri="{BB962C8B-B14F-4D97-AF65-F5344CB8AC3E}">
        <p14:creationId xmlns:p14="http://schemas.microsoft.com/office/powerpoint/2010/main" val="4068561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you have a question that you just can’t find the answer to or need library assistance-Our Ask a librarian is your best resource.  There is also a link on the homepage.</a:t>
            </a:r>
          </a:p>
        </p:txBody>
      </p:sp>
      <p:sp>
        <p:nvSpPr>
          <p:cNvPr id="4" name="Slide Number Placeholder 3"/>
          <p:cNvSpPr>
            <a:spLocks noGrp="1"/>
          </p:cNvSpPr>
          <p:nvPr>
            <p:ph type="sldNum" sz="quarter" idx="5"/>
          </p:nvPr>
        </p:nvSpPr>
        <p:spPr/>
        <p:txBody>
          <a:bodyPr/>
          <a:lstStyle/>
          <a:p>
            <a:fld id="{9CA60457-50AB-4615-96F7-686F1D98768F}" type="slidenum">
              <a:rPr lang="en-US" smtClean="0"/>
              <a:t>16</a:t>
            </a:fld>
            <a:endParaRPr lang="en-US"/>
          </a:p>
        </p:txBody>
      </p:sp>
    </p:spTree>
    <p:extLst>
      <p:ext uri="{BB962C8B-B14F-4D97-AF65-F5344CB8AC3E}">
        <p14:creationId xmlns:p14="http://schemas.microsoft.com/office/powerpoint/2010/main" val="1781964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Room reservations is also located on the home page.  We have several different kinds of spaces for several different things.  Study rooms check out for 3 hours at a time and reservations must be made 24 hours in advance.  Same day is first come first serve.  We also for the first time have study carrels available for checkout by the day.  If you need a bigger space, please check online or see a library staff member as we have other options as well.</a:t>
            </a:r>
          </a:p>
        </p:txBody>
      </p:sp>
      <p:sp>
        <p:nvSpPr>
          <p:cNvPr id="4" name="Slide Number Placeholder 3"/>
          <p:cNvSpPr>
            <a:spLocks noGrp="1"/>
          </p:cNvSpPr>
          <p:nvPr>
            <p:ph type="sldNum" sz="quarter" idx="5"/>
          </p:nvPr>
        </p:nvSpPr>
        <p:spPr/>
        <p:txBody>
          <a:bodyPr/>
          <a:lstStyle/>
          <a:p>
            <a:fld id="{9CA60457-50AB-4615-96F7-686F1D98768F}" type="slidenum">
              <a:rPr lang="en-US" smtClean="0"/>
              <a:t>17</a:t>
            </a:fld>
            <a:endParaRPr lang="en-US"/>
          </a:p>
        </p:txBody>
      </p:sp>
    </p:spTree>
    <p:extLst>
      <p:ext uri="{BB962C8B-B14F-4D97-AF65-F5344CB8AC3E}">
        <p14:creationId xmlns:p14="http://schemas.microsoft.com/office/powerpoint/2010/main" val="4120666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2" indent="-174702">
              <a:buFont typeface="Arial" panose="020B0604020202020204" pitchFamily="34" charset="0"/>
              <a:buChar char="•"/>
            </a:pPr>
            <a:r>
              <a:rPr lang="en-US"/>
              <a:t>MAIN A non-fiction collection 150000+</a:t>
            </a:r>
            <a:endParaRPr lang="en-US" sz="1100"/>
          </a:p>
          <a:p>
            <a:pPr marL="640573" lvl="1" indent="-174702">
              <a:buFont typeface="Arial" panose="020B0604020202020204" pitchFamily="34" charset="0"/>
              <a:buChar char="•"/>
            </a:pPr>
            <a:r>
              <a:rPr lang="en-US"/>
              <a:t>Starts 000 and wraps around at 950</a:t>
            </a:r>
          </a:p>
          <a:p>
            <a:pPr marL="640573" lvl="1" indent="-174702">
              <a:buFont typeface="Arial" panose="020B0604020202020204" pitchFamily="34" charset="0"/>
              <a:buChar char="•"/>
            </a:pPr>
            <a:r>
              <a:rPr lang="en-US"/>
              <a:t>Large collection in military 300</a:t>
            </a:r>
            <a:endParaRPr lang="en-US" sz="1100"/>
          </a:p>
          <a:p>
            <a:pPr marL="640573" lvl="1" indent="-174702">
              <a:buFont typeface="Arial" panose="020B0604020202020204" pitchFamily="34" charset="0"/>
              <a:buChar char="•"/>
            </a:pPr>
            <a:r>
              <a:rPr lang="en-US"/>
              <a:t>Large collection titles in history 900</a:t>
            </a:r>
            <a:endParaRPr lang="en-US" sz="1100"/>
          </a:p>
          <a:p>
            <a:pPr marL="174702" indent="-174702">
              <a:buFont typeface="Arial" panose="020B0604020202020204" pitchFamily="34" charset="0"/>
              <a:buChar char="•"/>
            </a:pPr>
            <a:r>
              <a:rPr lang="en-US"/>
              <a:t>Oversize collection</a:t>
            </a:r>
            <a:endParaRPr lang="en-US" sz="1100"/>
          </a:p>
          <a:p>
            <a:pPr marL="640573" lvl="1" indent="-174702">
              <a:buFont typeface="Arial" panose="020B0604020202020204" pitchFamily="34" charset="0"/>
              <a:buChar char="•"/>
            </a:pPr>
            <a:r>
              <a:rPr lang="en-US"/>
              <a:t>Maps, atlases</a:t>
            </a:r>
            <a:endParaRPr lang="en-US" sz="1100"/>
          </a:p>
          <a:p>
            <a:pPr marL="174702" indent="-174702">
              <a:buFont typeface="Arial" panose="020B0604020202020204" pitchFamily="34" charset="0"/>
              <a:buChar char="•"/>
            </a:pPr>
            <a:r>
              <a:rPr lang="en-US"/>
              <a:t>This is also our quiet study floor</a:t>
            </a:r>
            <a:endParaRPr lang="en-US" sz="1100"/>
          </a:p>
          <a:p>
            <a:pPr marL="640573" lvl="1" indent="-174702">
              <a:buFont typeface="Arial" panose="020B0604020202020204" pitchFamily="34" charset="0"/>
              <a:buChar char="•"/>
            </a:pPr>
            <a:r>
              <a:rPr lang="en-US"/>
              <a:t>Carrels are reserved for SAMS and later MMAS candiates</a:t>
            </a:r>
            <a:endParaRPr lang="en-US" sz="1100"/>
          </a:p>
          <a:p>
            <a:pPr marL="640573" lvl="1" indent="-174702">
              <a:buFont typeface="Arial" panose="020B0604020202020204" pitchFamily="34" charset="0"/>
              <a:buChar char="•"/>
            </a:pPr>
            <a:r>
              <a:rPr lang="en-US"/>
              <a:t>100 seats to study plus this lovely couch</a:t>
            </a:r>
            <a:endParaRPr lang="en-US" sz="1100"/>
          </a:p>
          <a:p>
            <a:pPr marL="640573" lvl="1" indent="-174702">
              <a:buFont typeface="Arial" panose="020B0604020202020204" pitchFamily="34" charset="0"/>
              <a:buChar char="•"/>
            </a:pPr>
            <a:r>
              <a:rPr lang="en-US"/>
              <a:t>Tables have LED lights and power </a:t>
            </a:r>
          </a:p>
          <a:p>
            <a:pPr marL="640573" lvl="1" indent="-174702">
              <a:buFont typeface="Arial" panose="020B0604020202020204" pitchFamily="34" charset="0"/>
              <a:buChar char="•"/>
            </a:pPr>
            <a:r>
              <a:rPr lang="en-US"/>
              <a:t>16 NIPR computers inside the Glass rooms</a:t>
            </a:r>
            <a:endParaRPr lang="en-US" sz="1100"/>
          </a:p>
          <a:p>
            <a:pPr marL="174702" indent="-174702">
              <a:buFont typeface="Arial" panose="020B0604020202020204" pitchFamily="34" charset="0"/>
              <a:buChar char="•"/>
            </a:pPr>
            <a:r>
              <a:rPr lang="en-US"/>
              <a:t>White Boards </a:t>
            </a:r>
            <a:endParaRPr lang="en-US" sz="1100"/>
          </a:p>
          <a:p>
            <a:pPr marL="640573" lvl="1" indent="-174702">
              <a:buFont typeface="Arial" panose="020B0604020202020204" pitchFamily="34" charset="0"/>
              <a:buChar char="•"/>
            </a:pPr>
            <a:r>
              <a:rPr lang="en-US"/>
              <a:t>Erased every Friday</a:t>
            </a:r>
            <a:endParaRPr lang="en-US" sz="1100"/>
          </a:p>
          <a:p>
            <a:pPr marL="640573" lvl="1" indent="-174702">
              <a:buFont typeface="Arial" panose="020B0604020202020204" pitchFamily="34" charset="0"/>
              <a:buChar char="•"/>
            </a:pPr>
            <a:r>
              <a:rPr lang="en-US"/>
              <a:t>Smaller ones available for checkout</a:t>
            </a:r>
            <a:endParaRPr lang="en-US" sz="1100"/>
          </a:p>
          <a:p>
            <a:pPr marL="174702" indent="-174702">
              <a:buFont typeface="Arial" panose="020B0604020202020204" pitchFamily="34" charset="0"/>
              <a:buChar char="•"/>
            </a:pPr>
            <a:r>
              <a:rPr lang="en-US"/>
              <a:t>Printer</a:t>
            </a:r>
            <a:endParaRPr lang="en-US" sz="1100"/>
          </a:p>
          <a:p>
            <a:pPr marL="174702" indent="-174702">
              <a:buFont typeface="Arial" panose="020B0604020202020204" pitchFamily="34" charset="0"/>
              <a:buChar char="•"/>
            </a:pPr>
            <a:r>
              <a:rPr lang="en-US"/>
              <a:t>Vending machines</a:t>
            </a:r>
            <a:endParaRPr lang="en-US" sz="1100"/>
          </a:p>
          <a:p>
            <a:pPr marL="174702" indent="-174702">
              <a:buFont typeface="Arial" panose="020B0604020202020204" pitchFamily="34" charset="0"/>
              <a:buChar char="•"/>
            </a:pPr>
            <a:r>
              <a:rPr lang="en-US"/>
              <a:t>2 sets of stairs </a:t>
            </a:r>
          </a:p>
          <a:p>
            <a:pPr marL="640573" lvl="1" indent="-174702">
              <a:buFont typeface="Arial" panose="020B0604020202020204" pitchFamily="34" charset="0"/>
              <a:buChar char="•"/>
            </a:pPr>
            <a:r>
              <a:rPr lang="en-US"/>
              <a:t>Atrium</a:t>
            </a:r>
            <a:endParaRPr lang="en-US" sz="1100"/>
          </a:p>
          <a:p>
            <a:pPr marL="640573" lvl="1" indent="-174702">
              <a:buFont typeface="Arial" panose="020B0604020202020204" pitchFamily="34" charset="0"/>
              <a:buChar char="•"/>
            </a:pPr>
            <a:r>
              <a:rPr lang="en-US"/>
              <a:t>Tower (elevator)</a:t>
            </a:r>
            <a:endParaRPr lang="en-US" sz="1100"/>
          </a:p>
          <a:p>
            <a:endParaRPr lang="en-US"/>
          </a:p>
        </p:txBody>
      </p:sp>
      <p:sp>
        <p:nvSpPr>
          <p:cNvPr id="4" name="Slide Number Placeholder 3"/>
          <p:cNvSpPr>
            <a:spLocks noGrp="1"/>
          </p:cNvSpPr>
          <p:nvPr>
            <p:ph type="sldNum" sz="quarter" idx="5"/>
          </p:nvPr>
        </p:nvSpPr>
        <p:spPr/>
        <p:txBody>
          <a:bodyPr/>
          <a:lstStyle/>
          <a:p>
            <a:fld id="{9CA60457-50AB-4615-96F7-686F1D98768F}" type="slidenum">
              <a:rPr lang="en-US" smtClean="0"/>
              <a:t>18</a:t>
            </a:fld>
            <a:endParaRPr lang="en-US"/>
          </a:p>
        </p:txBody>
      </p:sp>
    </p:spTree>
    <p:extLst>
      <p:ext uri="{BB962C8B-B14F-4D97-AF65-F5344CB8AC3E}">
        <p14:creationId xmlns:p14="http://schemas.microsoft.com/office/powerpoint/2010/main" val="4141025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FB03A-CD7E-FA3E-21E8-B656342435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E9360-F630-BCF5-49A6-FBD3981F3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0D84F9-527A-E8B6-3020-985333E6AE15}"/>
              </a:ext>
            </a:extLst>
          </p:cNvPr>
          <p:cNvSpPr>
            <a:spLocks noGrp="1"/>
          </p:cNvSpPr>
          <p:nvPr>
            <p:ph type="body" idx="1"/>
          </p:nvPr>
        </p:nvSpPr>
        <p:spPr/>
        <p:txBody>
          <a:bodyPr/>
          <a:lstStyle/>
          <a:p>
            <a:r>
              <a:rPr lang="en-US"/>
              <a:t>When you arrive on the second floor from either the stairs/elevator off the main lobby or the beautiful staircase in the atrium you will find multiple spots to study and relax.</a:t>
            </a:r>
          </a:p>
        </p:txBody>
      </p:sp>
      <p:sp>
        <p:nvSpPr>
          <p:cNvPr id="4" name="Slide Number Placeholder 3">
            <a:extLst>
              <a:ext uri="{FF2B5EF4-FFF2-40B4-BE49-F238E27FC236}">
                <a16:creationId xmlns:a16="http://schemas.microsoft.com/office/drawing/2014/main" id="{89CF4F6B-5FDB-2B94-070D-98CC57753915}"/>
              </a:ext>
            </a:extLst>
          </p:cNvPr>
          <p:cNvSpPr>
            <a:spLocks noGrp="1"/>
          </p:cNvSpPr>
          <p:nvPr>
            <p:ph type="sldNum" sz="quarter" idx="5"/>
          </p:nvPr>
        </p:nvSpPr>
        <p:spPr/>
        <p:txBody>
          <a:bodyPr/>
          <a:lstStyle/>
          <a:p>
            <a:fld id="{9CA60457-50AB-4615-96F7-686F1D98768F}" type="slidenum">
              <a:rPr lang="en-US" smtClean="0"/>
              <a:t>19</a:t>
            </a:fld>
            <a:endParaRPr lang="en-US"/>
          </a:p>
        </p:txBody>
      </p:sp>
    </p:spTree>
    <p:extLst>
      <p:ext uri="{BB962C8B-B14F-4D97-AF65-F5344CB8AC3E}">
        <p14:creationId xmlns:p14="http://schemas.microsoft.com/office/powerpoint/2010/main" val="34244068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of our second-floor study areas.  We have one of the best views of the Buffalo soldier monument and Lake on campus. </a:t>
            </a:r>
          </a:p>
        </p:txBody>
      </p:sp>
      <p:sp>
        <p:nvSpPr>
          <p:cNvPr id="4" name="Slide Number Placeholder 3"/>
          <p:cNvSpPr>
            <a:spLocks noGrp="1"/>
          </p:cNvSpPr>
          <p:nvPr>
            <p:ph type="sldNum" sz="quarter" idx="5"/>
          </p:nvPr>
        </p:nvSpPr>
        <p:spPr/>
        <p:txBody>
          <a:bodyPr/>
          <a:lstStyle/>
          <a:p>
            <a:fld id="{9CA60457-50AB-4615-96F7-686F1D98768F}" type="slidenum">
              <a:rPr lang="en-US" smtClean="0"/>
              <a:t>20</a:t>
            </a:fld>
            <a:endParaRPr lang="en-US"/>
          </a:p>
        </p:txBody>
      </p:sp>
    </p:spTree>
    <p:extLst>
      <p:ext uri="{BB962C8B-B14F-4D97-AF65-F5344CB8AC3E}">
        <p14:creationId xmlns:p14="http://schemas.microsoft.com/office/powerpoint/2010/main" val="1053965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CE1AD-9FD7-3985-2DDF-D9ECF6160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4C493-B81E-4070-FA79-D6FD9FF5B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D32EF-93A9-E109-3495-3ADF77FA3F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09A4D4-69E5-39D7-8F67-FFDE75DADE1F}"/>
              </a:ext>
            </a:extLst>
          </p:cNvPr>
          <p:cNvSpPr>
            <a:spLocks noGrp="1"/>
          </p:cNvSpPr>
          <p:nvPr>
            <p:ph type="sldNum" sz="quarter" idx="5"/>
          </p:nvPr>
        </p:nvSpPr>
        <p:spPr/>
        <p:txBody>
          <a:bodyPr/>
          <a:lstStyle/>
          <a:p>
            <a:fld id="{9CA60457-50AB-4615-96F7-686F1D98768F}" type="slidenum">
              <a:rPr lang="en-US" smtClean="0"/>
              <a:t>21</a:t>
            </a:fld>
            <a:endParaRPr lang="en-US"/>
          </a:p>
        </p:txBody>
      </p:sp>
    </p:spTree>
    <p:extLst>
      <p:ext uri="{BB962C8B-B14F-4D97-AF65-F5344CB8AC3E}">
        <p14:creationId xmlns:p14="http://schemas.microsoft.com/office/powerpoint/2010/main" val="3375042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The Ike Skelton Combined Arms Research Library Special Collections exist to preserve and make available to researchers Command and General Staff College, Fort Leavenworth and other historical materials.</a:t>
            </a:r>
            <a:endParaRPr lang="en-US"/>
          </a:p>
          <a:p>
            <a:r>
              <a:rPr lang="en-US"/>
              <a:t>Due to the restricted area in which Special Collections is located, all visiting scholars and researchers </a:t>
            </a:r>
            <a:r>
              <a:rPr lang="en-US" b="1"/>
              <a:t>must</a:t>
            </a:r>
            <a:r>
              <a:rPr lang="en-US"/>
              <a:t> make an appointment to use the archival and special collections and to insure maximum assistance with their research.</a:t>
            </a:r>
          </a:p>
          <a:p>
            <a:endParaRPr lang="en-US"/>
          </a:p>
        </p:txBody>
      </p:sp>
      <p:sp>
        <p:nvSpPr>
          <p:cNvPr id="4" name="Slide Number Placeholder 3"/>
          <p:cNvSpPr>
            <a:spLocks noGrp="1"/>
          </p:cNvSpPr>
          <p:nvPr>
            <p:ph type="sldNum" sz="quarter" idx="5"/>
          </p:nvPr>
        </p:nvSpPr>
        <p:spPr/>
        <p:txBody>
          <a:bodyPr/>
          <a:lstStyle/>
          <a:p>
            <a:fld id="{9CA60457-50AB-4615-96F7-686F1D98768F}" type="slidenum">
              <a:rPr lang="en-US" smtClean="0"/>
              <a:t>22</a:t>
            </a:fld>
            <a:endParaRPr lang="en-US"/>
          </a:p>
        </p:txBody>
      </p:sp>
    </p:spTree>
    <p:extLst>
      <p:ext uri="{BB962C8B-B14F-4D97-AF65-F5344CB8AC3E}">
        <p14:creationId xmlns:p14="http://schemas.microsoft.com/office/powerpoint/2010/main" val="3152091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9819E-605F-B19A-D0A6-2BA607B41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B81FE-6789-C90F-0404-C8FD24C27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642EEF-616B-616B-41FF-D2074D737DE9}"/>
              </a:ext>
            </a:extLst>
          </p:cNvPr>
          <p:cNvSpPr>
            <a:spLocks noGrp="1"/>
          </p:cNvSpPr>
          <p:nvPr>
            <p:ph type="body" idx="1"/>
          </p:nvPr>
        </p:nvSpPr>
        <p:spPr/>
        <p:txBody>
          <a:bodyPr/>
          <a:lstStyle/>
          <a:p>
            <a:r>
              <a:rPr lang="en-US"/>
              <a:t>The library has a book drop for you to return materials after hours or if you don’t have time to come in.  During extreme weather the book drop may be closed, please check our home page if you are concerned.  It is also closed during May so that clearing can occur inside the library.</a:t>
            </a:r>
          </a:p>
        </p:txBody>
      </p:sp>
      <p:sp>
        <p:nvSpPr>
          <p:cNvPr id="4" name="Slide Number Placeholder 3">
            <a:extLst>
              <a:ext uri="{FF2B5EF4-FFF2-40B4-BE49-F238E27FC236}">
                <a16:creationId xmlns:a16="http://schemas.microsoft.com/office/drawing/2014/main" id="{FDE0D4EA-8582-AF00-E165-2A36E4A24E1A}"/>
              </a:ext>
            </a:extLst>
          </p:cNvPr>
          <p:cNvSpPr>
            <a:spLocks noGrp="1"/>
          </p:cNvSpPr>
          <p:nvPr>
            <p:ph type="sldNum" sz="quarter" idx="5"/>
          </p:nvPr>
        </p:nvSpPr>
        <p:spPr/>
        <p:txBody>
          <a:bodyPr/>
          <a:lstStyle/>
          <a:p>
            <a:fld id="{9CA60457-50AB-4615-96F7-686F1D98768F}" type="slidenum">
              <a:rPr lang="en-US" smtClean="0"/>
              <a:t>23</a:t>
            </a:fld>
            <a:endParaRPr lang="en-US"/>
          </a:p>
        </p:txBody>
      </p:sp>
    </p:spTree>
    <p:extLst>
      <p:ext uri="{BB962C8B-B14F-4D97-AF65-F5344CB8AC3E}">
        <p14:creationId xmlns:p14="http://schemas.microsoft.com/office/powerpoint/2010/main" val="4208002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D4992-5423-7004-BCA3-9A2184479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F93C4-8305-5B5F-A227-8F9392BB5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FF77A9-BAD9-F5BB-58DA-6829C572AB4E}"/>
              </a:ext>
            </a:extLst>
          </p:cNvPr>
          <p:cNvSpPr>
            <a:spLocks noGrp="1"/>
          </p:cNvSpPr>
          <p:nvPr>
            <p:ph type="body" idx="1"/>
          </p:nvPr>
        </p:nvSpPr>
        <p:spPr/>
        <p:txBody>
          <a:bodyPr/>
          <a:lstStyle/>
          <a:p>
            <a:r>
              <a:rPr lang="en-US">
                <a:latin typeface="Arial" panose="020B0604020202020204" pitchFamily="34" charset="0"/>
                <a:cs typeface="Arial" panose="020B0604020202020204" pitchFamily="34" charset="0"/>
              </a:rPr>
              <a:t>There is a row of parking just for the library.  However, if you park in the library parking when not at the library, don’t expect for there to be library parking for you and your family when you come to the library</a:t>
            </a:r>
            <a:endParaRPr lang="en-US"/>
          </a:p>
        </p:txBody>
      </p:sp>
      <p:sp>
        <p:nvSpPr>
          <p:cNvPr id="4" name="Slide Number Placeholder 3">
            <a:extLst>
              <a:ext uri="{FF2B5EF4-FFF2-40B4-BE49-F238E27FC236}">
                <a16:creationId xmlns:a16="http://schemas.microsoft.com/office/drawing/2014/main" id="{523919AB-BF67-7D35-2047-3459B7A75225}"/>
              </a:ext>
            </a:extLst>
          </p:cNvPr>
          <p:cNvSpPr>
            <a:spLocks noGrp="1"/>
          </p:cNvSpPr>
          <p:nvPr>
            <p:ph type="sldNum" sz="quarter" idx="5"/>
          </p:nvPr>
        </p:nvSpPr>
        <p:spPr/>
        <p:txBody>
          <a:bodyPr/>
          <a:lstStyle/>
          <a:p>
            <a:fld id="{9CA60457-50AB-4615-96F7-686F1D98768F}" type="slidenum">
              <a:rPr lang="en-US" smtClean="0"/>
              <a:t>24</a:t>
            </a:fld>
            <a:endParaRPr lang="en-US"/>
          </a:p>
        </p:txBody>
      </p:sp>
    </p:spTree>
    <p:extLst>
      <p:ext uri="{BB962C8B-B14F-4D97-AF65-F5344CB8AC3E}">
        <p14:creationId xmlns:p14="http://schemas.microsoft.com/office/powerpoint/2010/main" val="2124544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DD144-7A4B-AE96-E494-286A588C0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EC87A-B0E2-49DE-7453-0C542927C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675A3D-C9D8-1FB9-E3F0-C344314530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1E72A4-33C1-B1AE-4B87-D8E9751072AC}"/>
              </a:ext>
            </a:extLst>
          </p:cNvPr>
          <p:cNvSpPr>
            <a:spLocks noGrp="1"/>
          </p:cNvSpPr>
          <p:nvPr>
            <p:ph type="sldNum" sz="quarter" idx="5"/>
          </p:nvPr>
        </p:nvSpPr>
        <p:spPr/>
        <p:txBody>
          <a:bodyPr/>
          <a:lstStyle/>
          <a:p>
            <a:fld id="{9CA60457-50AB-4615-96F7-686F1D98768F}" type="slidenum">
              <a:rPr lang="en-US" smtClean="0"/>
              <a:t>25</a:t>
            </a:fld>
            <a:endParaRPr lang="en-US"/>
          </a:p>
        </p:txBody>
      </p:sp>
    </p:spTree>
    <p:extLst>
      <p:ext uri="{BB962C8B-B14F-4D97-AF65-F5344CB8AC3E}">
        <p14:creationId xmlns:p14="http://schemas.microsoft.com/office/powerpoint/2010/main" val="3108998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65031-A051-8EC5-3A55-A04D28905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29CA7F-64E3-E395-237F-F365B65BF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31EC8-D11B-91BC-47CC-AF6DCF5C47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315562-6856-A87B-5236-EF242834402C}"/>
              </a:ext>
            </a:extLst>
          </p:cNvPr>
          <p:cNvSpPr>
            <a:spLocks noGrp="1"/>
          </p:cNvSpPr>
          <p:nvPr>
            <p:ph type="sldNum" sz="quarter" idx="5"/>
          </p:nvPr>
        </p:nvSpPr>
        <p:spPr/>
        <p:txBody>
          <a:bodyPr/>
          <a:lstStyle/>
          <a:p>
            <a:fld id="{9CA60457-50AB-4615-96F7-686F1D98768F}" type="slidenum">
              <a:rPr lang="en-US" smtClean="0"/>
              <a:t>26</a:t>
            </a:fld>
            <a:endParaRPr lang="en-US"/>
          </a:p>
        </p:txBody>
      </p:sp>
    </p:spTree>
    <p:extLst>
      <p:ext uri="{BB962C8B-B14F-4D97-AF65-F5344CB8AC3E}">
        <p14:creationId xmlns:p14="http://schemas.microsoft.com/office/powerpoint/2010/main" val="3243396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AC-Title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2ED320-0106-8803-BC9E-96F47773DED7}"/>
              </a:ext>
            </a:extLst>
          </p:cNvPr>
          <p:cNvSpPr>
            <a:spLocks noGrp="1"/>
          </p:cNvSpPr>
          <p:nvPr>
            <p:ph type="sldNum" sz="quarter" idx="10"/>
          </p:nvPr>
        </p:nvSpPr>
        <p:spPr>
          <a:xfrm>
            <a:off x="11097627" y="6491075"/>
            <a:ext cx="1085516" cy="365125"/>
          </a:xfrm>
          <a:prstGeom prst="rect">
            <a:avLst/>
          </a:prstGeom>
        </p:spPr>
        <p:txBody>
          <a:bodyPr/>
          <a:lstStyle/>
          <a:p>
            <a:pPr algn="r">
              <a:defRPr/>
            </a:pPr>
            <a:fld id="{01F288AE-1A0B-479E-AB32-116F4187E394}" type="slidenum">
              <a:rPr lang="en-US" sz="1200" b="1" smtClean="0">
                <a:solidFill>
                  <a:prstClr val="black"/>
                </a:solidFill>
                <a:latin typeface="Arial" pitchFamily="34" charset="0"/>
                <a:cs typeface="Arial" pitchFamily="34" charset="0"/>
              </a:rPr>
              <a:pPr algn="r">
                <a:defRPr/>
              </a:pPr>
              <a:t>‹#›</a:t>
            </a:fld>
            <a:endParaRPr lang="en-US" sz="1200" b="1">
              <a:solidFill>
                <a:prstClr val="black"/>
              </a:solidFill>
              <a:latin typeface="Arial" pitchFamily="34" charset="0"/>
              <a:cs typeface="Arial" pitchFamily="34" charset="0"/>
            </a:endParaRPr>
          </a:p>
        </p:txBody>
      </p:sp>
      <p:sp>
        <p:nvSpPr>
          <p:cNvPr id="5" name="Subtitle 2">
            <a:extLst>
              <a:ext uri="{FF2B5EF4-FFF2-40B4-BE49-F238E27FC236}">
                <a16:creationId xmlns:a16="http://schemas.microsoft.com/office/drawing/2014/main" id="{60B4CBA0-5F69-A364-95FA-270316F00D9E}"/>
              </a:ext>
            </a:extLst>
          </p:cNvPr>
          <p:cNvSpPr>
            <a:spLocks noGrp="1"/>
          </p:cNvSpPr>
          <p:nvPr>
            <p:ph type="subTitle" idx="1"/>
          </p:nvPr>
        </p:nvSpPr>
        <p:spPr>
          <a:xfrm>
            <a:off x="1181494" y="4807673"/>
            <a:ext cx="9741031" cy="1364529"/>
          </a:xfrm>
          <a:prstGeom prst="rect">
            <a:avLst/>
          </a:prstGeom>
        </p:spPr>
        <p:txBody>
          <a:bodyPr/>
          <a:lstStyle>
            <a:lvl1pPr marL="0" indent="0" algn="ctr">
              <a:buNone/>
              <a:defRPr sz="4000" b="1" i="0">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Title 10">
            <a:extLst>
              <a:ext uri="{FF2B5EF4-FFF2-40B4-BE49-F238E27FC236}">
                <a16:creationId xmlns:a16="http://schemas.microsoft.com/office/drawing/2014/main" id="{F695BAB1-400C-1904-087E-5EC4CC9FE565}"/>
              </a:ext>
            </a:extLst>
          </p:cNvPr>
          <p:cNvSpPr>
            <a:spLocks noGrp="1"/>
          </p:cNvSpPr>
          <p:nvPr>
            <p:ph type="title"/>
          </p:nvPr>
        </p:nvSpPr>
        <p:spPr>
          <a:xfrm>
            <a:off x="4531834" y="61291"/>
            <a:ext cx="5007083" cy="887504"/>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90636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a:xfrm>
            <a:off x="4531834" y="61291"/>
            <a:ext cx="5007083" cy="887504"/>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11097627" y="6491075"/>
            <a:ext cx="1085516" cy="365125"/>
          </a:xfrm>
          <a:prstGeom prst="rect">
            <a:avLst/>
          </a:prstGeom>
        </p:spPr>
        <p:txBody>
          <a:bodyPr/>
          <a:lstStyle/>
          <a:p>
            <a:pPr algn="r">
              <a:defRPr/>
            </a:pPr>
            <a:fld id="{01F288AE-1A0B-479E-AB32-116F4187E394}" type="slidenum">
              <a:rPr lang="en-US" sz="1200" b="1" smtClean="0">
                <a:solidFill>
                  <a:prstClr val="black"/>
                </a:solidFill>
                <a:latin typeface="Arial" pitchFamily="34" charset="0"/>
                <a:cs typeface="Arial" pitchFamily="34" charset="0"/>
              </a:rPr>
              <a:pPr algn="r">
                <a:defRPr/>
              </a:pPr>
              <a:t>‹#›</a:t>
            </a:fld>
            <a:endParaRPr lang="en-US" sz="1200" b="1">
              <a:solidFill>
                <a:prstClr val="black"/>
              </a:solidFill>
              <a:latin typeface="Arial" pitchFamily="34" charset="0"/>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351692" y="1023619"/>
            <a:ext cx="11488616"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1690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11097627" y="6491075"/>
            <a:ext cx="1085516" cy="365125"/>
          </a:xfrm>
          <a:prstGeom prst="rect">
            <a:avLst/>
          </a:prstGeom>
        </p:spPr>
        <p:txBody>
          <a:bodyPr/>
          <a:lstStyle/>
          <a:p>
            <a:pPr algn="r">
              <a:defRPr/>
            </a:pPr>
            <a:fld id="{D91AAA80-75A4-4881-A162-1001C5070401}" type="slidenum">
              <a:rPr lang="en-US" sz="1200" b="1" smtClean="0">
                <a:solidFill>
                  <a:prstClr val="black"/>
                </a:solidFill>
                <a:latin typeface="Arial" pitchFamily="34" charset="0"/>
                <a:cs typeface="Arial" pitchFamily="34" charset="0"/>
              </a:rPr>
              <a:pPr algn="r">
                <a:defRPr/>
              </a:pPr>
              <a:t>‹#›</a:t>
            </a:fld>
            <a:endParaRPr lang="en-US" sz="1200" b="1">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3694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C-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1097627" y="6482366"/>
            <a:ext cx="1085516" cy="365125"/>
          </a:xfrm>
          <a:prstGeom prst="rect">
            <a:avLst/>
          </a:prstGeom>
        </p:spPr>
        <p:txBody>
          <a:bodyPr vert="horz" lIns="91399" tIns="45700" rIns="91399" bIns="45700" rtlCol="0" anchor="b"/>
          <a:lstStyle>
            <a:lvl1pPr algn="r">
              <a:defRPr sz="1200" b="1">
                <a:solidFill>
                  <a:schemeClr val="tx1"/>
                </a:solidFill>
                <a:latin typeface="Arial" pitchFamily="34" charset="0"/>
                <a:cs typeface="Arial" pitchFamily="34" charset="0"/>
              </a:defRPr>
            </a:lvl1pPr>
          </a:lstStyle>
          <a:p>
            <a:pPr>
              <a:defRPr/>
            </a:pPr>
            <a:fld id="{01F288AE-1A0B-479E-AB32-116F4187E394}" type="slidenum">
              <a:rPr lang="en-US" smtClean="0">
                <a:solidFill>
                  <a:prstClr val="black"/>
                </a:solidFill>
              </a:rPr>
              <a:pPr>
                <a:defRPr/>
              </a:pPr>
              <a:t>‹#›</a:t>
            </a:fld>
            <a:r>
              <a:rPr lang="en-US">
                <a:solidFill>
                  <a:prstClr val="black"/>
                </a:solidFill>
              </a:rPr>
              <a:t> </a:t>
            </a:r>
          </a:p>
        </p:txBody>
      </p:sp>
      <p:sp>
        <p:nvSpPr>
          <p:cNvPr id="2" name="Title 1"/>
          <p:cNvSpPr>
            <a:spLocks noGrp="1"/>
          </p:cNvSpPr>
          <p:nvPr>
            <p:ph type="title"/>
          </p:nvPr>
        </p:nvSpPr>
        <p:spPr>
          <a:xfrm>
            <a:off x="6096000" y="124275"/>
            <a:ext cx="6096000" cy="640080"/>
          </a:xfrm>
          <a:prstGeom prst="rect">
            <a:avLst/>
          </a:prstGeom>
        </p:spPr>
        <p:txBody>
          <a:bodyPr/>
          <a:lstStyle>
            <a:lvl1pPr>
              <a:defRPr sz="2400"/>
            </a:lvl1pPr>
          </a:lstStyle>
          <a:p>
            <a:r>
              <a:rPr lang="en-US"/>
              <a:t>Click to edit Master title style</a:t>
            </a:r>
          </a:p>
        </p:txBody>
      </p:sp>
    </p:spTree>
    <p:extLst>
      <p:ext uri="{BB962C8B-B14F-4D97-AF65-F5344CB8AC3E}">
        <p14:creationId xmlns:p14="http://schemas.microsoft.com/office/powerpoint/2010/main" val="2434749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990601"/>
            <a:ext cx="10972800" cy="550333"/>
          </a:xfrm>
          <a:prstGeom prst="rect">
            <a:avLst/>
          </a:prstGeom>
        </p:spPr>
        <p:txBody>
          <a:bodyPr/>
          <a:lstStyle>
            <a:lvl1pPr>
              <a:defRPr sz="2800"/>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sz="1200"/>
            </a:lvl1pPr>
          </a:lstStyle>
          <a:p>
            <a:pPr>
              <a:defRPr/>
            </a:pPr>
            <a:endParaRPr lang="en-US">
              <a:solidFill>
                <a:prstClr val="black"/>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sz="1200">
                <a:latin typeface="+mn-lt"/>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lgn="r">
              <a:defRPr sz="1200"/>
            </a:lvl1pPr>
          </a:lstStyle>
          <a:p>
            <a:pPr>
              <a:defRPr/>
            </a:pPr>
            <a:fld id="{67A71C4C-1368-4DD6-8D49-98A540BFBB15}"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480650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F149-3656-325B-9AB2-4993CD91F731}"/>
              </a:ext>
            </a:extLst>
          </p:cNvPr>
          <p:cNvSpPr>
            <a:spLocks noGrp="1"/>
          </p:cNvSpPr>
          <p:nvPr>
            <p:ph type="title"/>
          </p:nvPr>
        </p:nvSpPr>
        <p:spPr>
          <a:xfrm>
            <a:off x="609600" y="990600"/>
            <a:ext cx="10972800" cy="65563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69806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48267"/>
            <a:ext cx="10972800" cy="530013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sz="1200"/>
            </a:lvl1pPr>
          </a:lstStyle>
          <a:p>
            <a:pPr>
              <a:defRPr/>
            </a:pPr>
            <a:endParaRPr lang="en-US">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sz="1200">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lgn="r">
              <a:defRPr sz="1200"/>
            </a:lvl1pPr>
          </a:lstStyle>
          <a:p>
            <a:pPr>
              <a:defRPr/>
            </a:pPr>
            <a:fld id="{E6C490F8-742B-4483-80A6-A38B9EAECA5C}"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049231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77F34A45-5AC2-6296-3DD8-8FFA0CECF29A}"/>
              </a:ext>
            </a:extLst>
          </p:cNvPr>
          <p:cNvSpPr/>
          <p:nvPr userDrawn="1"/>
        </p:nvSpPr>
        <p:spPr bwMode="auto">
          <a:xfrm>
            <a:off x="-4180" y="912219"/>
            <a:ext cx="1524000" cy="73152"/>
          </a:xfrm>
          <a:prstGeom prst="rect">
            <a:avLst/>
          </a:prstGeom>
          <a:solidFill>
            <a:srgbClr val="56555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4" name="Rectangle 23">
            <a:extLst>
              <a:ext uri="{FF2B5EF4-FFF2-40B4-BE49-F238E27FC236}">
                <a16:creationId xmlns:a16="http://schemas.microsoft.com/office/drawing/2014/main" id="{4A37D436-D1B2-D866-5B95-04CCB811A13A}"/>
              </a:ext>
            </a:extLst>
          </p:cNvPr>
          <p:cNvSpPr/>
          <p:nvPr userDrawn="1"/>
        </p:nvSpPr>
        <p:spPr bwMode="auto">
          <a:xfrm>
            <a:off x="1517652" y="2"/>
            <a:ext cx="10674349" cy="915439"/>
          </a:xfrm>
          <a:prstGeom prst="rect">
            <a:avLst/>
          </a:prstGeom>
          <a:solidFill>
            <a:srgbClr val="72736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1" name="Rectangle 20">
            <a:extLst>
              <a:ext uri="{FF2B5EF4-FFF2-40B4-BE49-F238E27FC236}">
                <a16:creationId xmlns:a16="http://schemas.microsoft.com/office/drawing/2014/main" id="{1C8DC941-0A35-BA97-A17F-4DC2D984C5A9}"/>
              </a:ext>
            </a:extLst>
          </p:cNvPr>
          <p:cNvSpPr/>
          <p:nvPr userDrawn="1"/>
        </p:nvSpPr>
        <p:spPr>
          <a:xfrm>
            <a:off x="-4301" y="-92"/>
            <a:ext cx="1527297" cy="914400"/>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23" name="Rectangle 22">
            <a:extLst>
              <a:ext uri="{FF2B5EF4-FFF2-40B4-BE49-F238E27FC236}">
                <a16:creationId xmlns:a16="http://schemas.microsoft.com/office/drawing/2014/main" id="{EB416575-4CEB-E211-D993-621637F07571}"/>
              </a:ext>
            </a:extLst>
          </p:cNvPr>
          <p:cNvSpPr/>
          <p:nvPr userDrawn="1"/>
        </p:nvSpPr>
        <p:spPr>
          <a:xfrm>
            <a:off x="1510163" y="-91"/>
            <a:ext cx="2578701" cy="912110"/>
          </a:xfrm>
          <a:custGeom>
            <a:avLst/>
            <a:gdLst>
              <a:gd name="connsiteX0" fmla="*/ 0 w 3769192"/>
              <a:gd name="connsiteY0" fmla="*/ 0 h 914400"/>
              <a:gd name="connsiteX1" fmla="*/ 3769192 w 3769192"/>
              <a:gd name="connsiteY1" fmla="*/ 0 h 914400"/>
              <a:gd name="connsiteX2" fmla="*/ 3769192 w 3769192"/>
              <a:gd name="connsiteY2" fmla="*/ 9144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66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1838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199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0 w 3769192"/>
              <a:gd name="connsiteY2" fmla="*/ 914400 h 914400"/>
              <a:gd name="connsiteX3" fmla="*/ 0 w 3769192"/>
              <a:gd name="connsiteY3" fmla="*/ 0 h 914400"/>
            </a:gdLst>
            <a:ahLst/>
            <a:cxnLst>
              <a:cxn ang="0">
                <a:pos x="connsiteX0" y="connsiteY0"/>
              </a:cxn>
              <a:cxn ang="0">
                <a:pos x="connsiteX1" y="connsiteY1"/>
              </a:cxn>
              <a:cxn ang="0">
                <a:pos x="connsiteX2" y="connsiteY2"/>
              </a:cxn>
              <a:cxn ang="0">
                <a:pos x="connsiteX3" y="connsiteY3"/>
              </a:cxn>
            </a:cxnLst>
            <a:rect l="l" t="t" r="r" b="b"/>
            <a:pathLst>
              <a:path w="3769192" h="914400">
                <a:moveTo>
                  <a:pt x="0" y="0"/>
                </a:moveTo>
                <a:lnTo>
                  <a:pt x="3769192" y="0"/>
                </a:lnTo>
                <a:lnTo>
                  <a:pt x="0" y="914400"/>
                </a:lnTo>
                <a:lnTo>
                  <a:pt x="0" y="0"/>
                </a:lnTo>
                <a:close/>
              </a:path>
            </a:pathLst>
          </a:cu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arrow"/>
              <a:ea typeface="+mn-ea"/>
              <a:cs typeface="+mn-cs"/>
            </a:endParaRPr>
          </a:p>
        </p:txBody>
      </p:sp>
      <p:sp>
        <p:nvSpPr>
          <p:cNvPr id="4" name="US Army CAC">
            <a:extLst>
              <a:ext uri="{FF2B5EF4-FFF2-40B4-BE49-F238E27FC236}">
                <a16:creationId xmlns:a16="http://schemas.microsoft.com/office/drawing/2014/main" id="{A344C0B4-84DC-1D97-809B-92A1EAC1CA4D}"/>
              </a:ext>
            </a:extLst>
          </p:cNvPr>
          <p:cNvSpPr>
            <a:spLocks noChangeArrowheads="1"/>
          </p:cNvSpPr>
          <p:nvPr userDrawn="1"/>
        </p:nvSpPr>
        <p:spPr bwMode="auto">
          <a:xfrm>
            <a:off x="527011" y="125876"/>
            <a:ext cx="5155140" cy="639763"/>
          </a:xfrm>
          <a:prstGeom prst="rect">
            <a:avLst/>
          </a:prstGeom>
          <a:noFill/>
          <a:ln w="9525">
            <a:noFill/>
            <a:miter lim="800000"/>
            <a:headEnd/>
            <a:tailEnd/>
          </a:ln>
        </p:spPr>
        <p:txBody>
          <a:bodyPr wrap="none" lIns="38573" tIns="19286" rIns="38573" bIns="19286" anchor="ctr"/>
          <a:lstStyle/>
          <a:p>
            <a:pPr marL="322263" marR="0" lvl="0" indent="190500" algn="l" defTabSz="51412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6C700"/>
                </a:solidFill>
                <a:effectLst/>
                <a:uLnTx/>
                <a:uFillTx/>
                <a:latin typeface="Calibri" panose="020F0502020204030204" pitchFamily="34" charset="0"/>
                <a:ea typeface="Calibri" panose="020F0502020204030204" pitchFamily="34" charset="0"/>
                <a:cs typeface="Calibri" panose="020F0502020204030204" pitchFamily="34" charset="0"/>
              </a:rPr>
              <a:t>Knowledge is the </a:t>
            </a:r>
          </a:p>
          <a:p>
            <a:pPr marL="322263" marR="0" lvl="0" indent="190500" algn="l" defTabSz="51412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6C700"/>
                </a:solidFill>
                <a:effectLst/>
                <a:uLnTx/>
                <a:uFillTx/>
                <a:latin typeface="Calibri" panose="020F0502020204030204" pitchFamily="34" charset="0"/>
                <a:ea typeface="Calibri" panose="020F0502020204030204" pitchFamily="34" charset="0"/>
                <a:cs typeface="Calibri" panose="020F0502020204030204" pitchFamily="34" charset="0"/>
              </a:rPr>
              <a:t>Virtue of the Profession</a:t>
            </a:r>
          </a:p>
        </p:txBody>
      </p:sp>
      <p:sp>
        <p:nvSpPr>
          <p:cNvPr id="27" name="Rectangle 26">
            <a:extLst>
              <a:ext uri="{FF2B5EF4-FFF2-40B4-BE49-F238E27FC236}">
                <a16:creationId xmlns:a16="http://schemas.microsoft.com/office/drawing/2014/main" id="{24B71173-9FC9-CB8D-AB5B-C9C04595A3F2}"/>
              </a:ext>
            </a:extLst>
          </p:cNvPr>
          <p:cNvSpPr/>
          <p:nvPr userDrawn="1"/>
        </p:nvSpPr>
        <p:spPr bwMode="auto">
          <a:xfrm>
            <a:off x="7618867" y="912219"/>
            <a:ext cx="1524000" cy="73152"/>
          </a:xfrm>
          <a:prstGeom prst="rect">
            <a:avLst/>
          </a:prstGeom>
          <a:solidFill>
            <a:srgbClr val="F1E4C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9" name="Rectangle 28">
            <a:extLst>
              <a:ext uri="{FF2B5EF4-FFF2-40B4-BE49-F238E27FC236}">
                <a16:creationId xmlns:a16="http://schemas.microsoft.com/office/drawing/2014/main" id="{384B7044-1075-8DA1-A3F2-B606C8B65532}"/>
              </a:ext>
            </a:extLst>
          </p:cNvPr>
          <p:cNvSpPr/>
          <p:nvPr userDrawn="1"/>
        </p:nvSpPr>
        <p:spPr bwMode="auto">
          <a:xfrm>
            <a:off x="3045039" y="912219"/>
            <a:ext cx="1524000" cy="73152"/>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0" name="Rectangle 29">
            <a:extLst>
              <a:ext uri="{FF2B5EF4-FFF2-40B4-BE49-F238E27FC236}">
                <a16:creationId xmlns:a16="http://schemas.microsoft.com/office/drawing/2014/main" id="{AD9B0750-A160-D9DB-D566-86FF51C47CD2}"/>
              </a:ext>
            </a:extLst>
          </p:cNvPr>
          <p:cNvSpPr/>
          <p:nvPr userDrawn="1"/>
        </p:nvSpPr>
        <p:spPr bwMode="auto">
          <a:xfrm>
            <a:off x="4569648" y="912219"/>
            <a:ext cx="1524000" cy="73152"/>
          </a:xfrm>
          <a:prstGeom prst="rect">
            <a:avLst/>
          </a:prstGeom>
          <a:solidFill>
            <a:srgbClr val="FFCC0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1" name="Rectangle 30">
            <a:extLst>
              <a:ext uri="{FF2B5EF4-FFF2-40B4-BE49-F238E27FC236}">
                <a16:creationId xmlns:a16="http://schemas.microsoft.com/office/drawing/2014/main" id="{CB7FBD1C-3885-42BE-25B2-D95D36B6F7A4}"/>
              </a:ext>
            </a:extLst>
          </p:cNvPr>
          <p:cNvSpPr/>
          <p:nvPr userDrawn="1"/>
        </p:nvSpPr>
        <p:spPr bwMode="auto">
          <a:xfrm>
            <a:off x="6094257" y="912219"/>
            <a:ext cx="1524000" cy="73152"/>
          </a:xfrm>
          <a:prstGeom prst="rect">
            <a:avLst/>
          </a:prstGeom>
          <a:solidFill>
            <a:srgbClr val="2F372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2" name="Rectangle 31">
            <a:extLst>
              <a:ext uri="{FF2B5EF4-FFF2-40B4-BE49-F238E27FC236}">
                <a16:creationId xmlns:a16="http://schemas.microsoft.com/office/drawing/2014/main" id="{B60DB4D9-41D0-2AFD-D4C3-C62F8646AFF0}"/>
              </a:ext>
            </a:extLst>
          </p:cNvPr>
          <p:cNvSpPr/>
          <p:nvPr userDrawn="1"/>
        </p:nvSpPr>
        <p:spPr bwMode="auto">
          <a:xfrm>
            <a:off x="9143476" y="912219"/>
            <a:ext cx="1524000" cy="73152"/>
          </a:xfrm>
          <a:prstGeom prst="rect">
            <a:avLst/>
          </a:prstGeom>
          <a:solidFill>
            <a:srgbClr val="72736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3" name="Rectangle 32">
            <a:extLst>
              <a:ext uri="{FF2B5EF4-FFF2-40B4-BE49-F238E27FC236}">
                <a16:creationId xmlns:a16="http://schemas.microsoft.com/office/drawing/2014/main" id="{9E1999FD-5C24-130E-EFD4-2BA470C872E0}"/>
              </a:ext>
            </a:extLst>
          </p:cNvPr>
          <p:cNvSpPr/>
          <p:nvPr userDrawn="1"/>
        </p:nvSpPr>
        <p:spPr bwMode="auto">
          <a:xfrm>
            <a:off x="10668088" y="912219"/>
            <a:ext cx="1524000" cy="73152"/>
          </a:xfrm>
          <a:prstGeom prst="rect">
            <a:avLst/>
          </a:prstGeom>
          <a:solidFill>
            <a:srgbClr val="BFB8A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5" name="Rectangle 34">
            <a:extLst>
              <a:ext uri="{FF2B5EF4-FFF2-40B4-BE49-F238E27FC236}">
                <a16:creationId xmlns:a16="http://schemas.microsoft.com/office/drawing/2014/main" id="{9DF79C60-FC17-1486-13B0-9EA10DB7E0BE}"/>
              </a:ext>
            </a:extLst>
          </p:cNvPr>
          <p:cNvSpPr/>
          <p:nvPr userDrawn="1"/>
        </p:nvSpPr>
        <p:spPr bwMode="auto">
          <a:xfrm>
            <a:off x="1520429" y="912219"/>
            <a:ext cx="1524000" cy="73152"/>
          </a:xfrm>
          <a:prstGeom prst="rect">
            <a:avLst/>
          </a:prstGeom>
          <a:solidFill>
            <a:srgbClr val="D5D5D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017985"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9" name="Picture 8">
            <a:extLst>
              <a:ext uri="{FF2B5EF4-FFF2-40B4-BE49-F238E27FC236}">
                <a16:creationId xmlns:a16="http://schemas.microsoft.com/office/drawing/2014/main" id="{16BEF45B-BFA3-1503-1839-2596DD97CDF1}"/>
              </a:ext>
            </a:extLst>
          </p:cNvPr>
          <p:cNvPicPr>
            <a:picLocks noChangeAspect="1"/>
          </p:cNvPicPr>
          <p:nvPr userDrawn="1"/>
        </p:nvPicPr>
        <p:blipFill>
          <a:blip r:embed="rId9"/>
          <a:stretch>
            <a:fillRect/>
          </a:stretch>
        </p:blipFill>
        <p:spPr>
          <a:xfrm>
            <a:off x="11421374" y="89113"/>
            <a:ext cx="619432" cy="736588"/>
          </a:xfrm>
          <a:prstGeom prst="rect">
            <a:avLst/>
          </a:prstGeom>
          <a:ln w="28575">
            <a:solidFill>
              <a:schemeClr val="tx1"/>
            </a:solidFill>
          </a:ln>
        </p:spPr>
      </p:pic>
      <p:pic>
        <p:nvPicPr>
          <p:cNvPr id="6" name="Picture 5">
            <a:extLst>
              <a:ext uri="{FF2B5EF4-FFF2-40B4-BE49-F238E27FC236}">
                <a16:creationId xmlns:a16="http://schemas.microsoft.com/office/drawing/2014/main" id="{CACC54A3-C83F-84C3-6FDA-605F0017D8D8}"/>
              </a:ext>
            </a:extLst>
          </p:cNvPr>
          <p:cNvPicPr>
            <a:picLocks noChangeAspect="1"/>
          </p:cNvPicPr>
          <p:nvPr userDrawn="1"/>
        </p:nvPicPr>
        <p:blipFill>
          <a:blip r:embed="rId10"/>
          <a:stretch>
            <a:fillRect/>
          </a:stretch>
        </p:blipFill>
        <p:spPr>
          <a:xfrm>
            <a:off x="138024" y="198492"/>
            <a:ext cx="807263" cy="476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861066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hf hdr="0" ftr="0" dt="0"/>
  <p:txStyles>
    <p:titleStyle>
      <a:lvl1pPr algn="r" defTabSz="514121" rtl="0" eaLnBrk="1" latinLnBrk="0" hangingPunct="1">
        <a:spcBef>
          <a:spcPct val="0"/>
        </a:spcBef>
        <a:buNone/>
        <a:defRPr sz="2400" b="1"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defRPr>
      </a:lvl1pPr>
    </p:titleStyle>
    <p:bodyStyle>
      <a:lvl1pPr marL="192796" indent="-192796" algn="l" defTabSz="514121"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1pPr>
      <a:lvl2pPr marL="417723" indent="-160663" algn="l" defTabSz="514121" rtl="0" eaLnBrk="1" latinLnBrk="0" hangingPunct="1">
        <a:spcBef>
          <a:spcPct val="20000"/>
        </a:spcBef>
        <a:buFont typeface="Arial" pitchFamily="34" charset="0"/>
        <a:buChar char="–"/>
        <a:defRPr sz="1575" kern="1200">
          <a:solidFill>
            <a:schemeClr val="tx1"/>
          </a:solidFill>
          <a:latin typeface="Arial" pitchFamily="34" charset="0"/>
          <a:ea typeface="+mn-ea"/>
          <a:cs typeface="Arial" pitchFamily="34" charset="0"/>
        </a:defRPr>
      </a:lvl2pPr>
      <a:lvl3pPr marL="642651" indent="-128531" algn="l" defTabSz="514121" rtl="0" eaLnBrk="1" latinLnBrk="0" hangingPunct="1">
        <a:spcBef>
          <a:spcPct val="20000"/>
        </a:spcBef>
        <a:buFont typeface="Arial" pitchFamily="34" charset="0"/>
        <a:buChar char="•"/>
        <a:defRPr sz="1350" kern="1200">
          <a:solidFill>
            <a:schemeClr val="tx1"/>
          </a:solidFill>
          <a:latin typeface="Arial" pitchFamily="34" charset="0"/>
          <a:ea typeface="+mn-ea"/>
          <a:cs typeface="Arial" pitchFamily="34" charset="0"/>
        </a:defRPr>
      </a:lvl3pPr>
      <a:lvl4pPr marL="899711" indent="-128531" algn="l" defTabSz="514121" rtl="0" eaLnBrk="1" latinLnBrk="0" hangingPunct="1">
        <a:spcBef>
          <a:spcPct val="20000"/>
        </a:spcBef>
        <a:buFont typeface="Arial" pitchFamily="34" charset="0"/>
        <a:buChar char="–"/>
        <a:defRPr sz="1125" kern="1200">
          <a:solidFill>
            <a:schemeClr val="tx1"/>
          </a:solidFill>
          <a:latin typeface="Arial" pitchFamily="34" charset="0"/>
          <a:ea typeface="+mn-ea"/>
          <a:cs typeface="Arial" pitchFamily="34" charset="0"/>
        </a:defRPr>
      </a:lvl4pPr>
      <a:lvl5pPr marL="1156773" indent="-128531" algn="l" defTabSz="514121" rtl="0" eaLnBrk="1" latinLnBrk="0" hangingPunct="1">
        <a:spcBef>
          <a:spcPct val="20000"/>
        </a:spcBef>
        <a:buFont typeface="Arial" pitchFamily="34" charset="0"/>
        <a:buChar char="»"/>
        <a:defRPr sz="1125" kern="1200">
          <a:solidFill>
            <a:schemeClr val="tx1"/>
          </a:solidFill>
          <a:latin typeface="Arial" pitchFamily="34" charset="0"/>
          <a:ea typeface="+mn-ea"/>
          <a:cs typeface="Arial" pitchFamily="34" charset="0"/>
        </a:defRPr>
      </a:lvl5pPr>
      <a:lvl6pPr marL="1413833"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0894"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7953"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013"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121" rtl="0" eaLnBrk="1" latinLnBrk="0" hangingPunct="1">
        <a:defRPr sz="1013" kern="1200">
          <a:solidFill>
            <a:schemeClr val="tx1"/>
          </a:solidFill>
          <a:latin typeface="+mn-lt"/>
          <a:ea typeface="+mn-ea"/>
          <a:cs typeface="+mn-cs"/>
        </a:defRPr>
      </a:lvl1pPr>
      <a:lvl2pPr marL="257060" algn="l" defTabSz="514121" rtl="0" eaLnBrk="1" latinLnBrk="0" hangingPunct="1">
        <a:defRPr sz="1013" kern="1200">
          <a:solidFill>
            <a:schemeClr val="tx1"/>
          </a:solidFill>
          <a:latin typeface="+mn-lt"/>
          <a:ea typeface="+mn-ea"/>
          <a:cs typeface="+mn-cs"/>
        </a:defRPr>
      </a:lvl2pPr>
      <a:lvl3pPr marL="514121" algn="l" defTabSz="514121" rtl="0" eaLnBrk="1" latinLnBrk="0" hangingPunct="1">
        <a:defRPr sz="1013" kern="1200">
          <a:solidFill>
            <a:schemeClr val="tx1"/>
          </a:solidFill>
          <a:latin typeface="+mn-lt"/>
          <a:ea typeface="+mn-ea"/>
          <a:cs typeface="+mn-cs"/>
        </a:defRPr>
      </a:lvl3pPr>
      <a:lvl4pPr marL="771180" algn="l" defTabSz="514121" rtl="0" eaLnBrk="1" latinLnBrk="0" hangingPunct="1">
        <a:defRPr sz="1013" kern="1200">
          <a:solidFill>
            <a:schemeClr val="tx1"/>
          </a:solidFill>
          <a:latin typeface="+mn-lt"/>
          <a:ea typeface="+mn-ea"/>
          <a:cs typeface="+mn-cs"/>
        </a:defRPr>
      </a:lvl4pPr>
      <a:lvl5pPr marL="1028242" algn="l" defTabSz="514121" rtl="0" eaLnBrk="1" latinLnBrk="0" hangingPunct="1">
        <a:defRPr sz="1013" kern="1200">
          <a:solidFill>
            <a:schemeClr val="tx1"/>
          </a:solidFill>
          <a:latin typeface="+mn-lt"/>
          <a:ea typeface="+mn-ea"/>
          <a:cs typeface="+mn-cs"/>
        </a:defRPr>
      </a:lvl5pPr>
      <a:lvl6pPr marL="1285303" algn="l" defTabSz="514121" rtl="0" eaLnBrk="1" latinLnBrk="0" hangingPunct="1">
        <a:defRPr sz="1013" kern="1200">
          <a:solidFill>
            <a:schemeClr val="tx1"/>
          </a:solidFill>
          <a:latin typeface="+mn-lt"/>
          <a:ea typeface="+mn-ea"/>
          <a:cs typeface="+mn-cs"/>
        </a:defRPr>
      </a:lvl6pPr>
      <a:lvl7pPr marL="1542364" algn="l" defTabSz="514121" rtl="0" eaLnBrk="1" latinLnBrk="0" hangingPunct="1">
        <a:defRPr sz="1013" kern="1200">
          <a:solidFill>
            <a:schemeClr val="tx1"/>
          </a:solidFill>
          <a:latin typeface="+mn-lt"/>
          <a:ea typeface="+mn-ea"/>
          <a:cs typeface="+mn-cs"/>
        </a:defRPr>
      </a:lvl7pPr>
      <a:lvl8pPr marL="1799423" algn="l" defTabSz="514121" rtl="0" eaLnBrk="1" latinLnBrk="0" hangingPunct="1">
        <a:defRPr sz="1013" kern="1200">
          <a:solidFill>
            <a:schemeClr val="tx1"/>
          </a:solidFill>
          <a:latin typeface="+mn-lt"/>
          <a:ea typeface="+mn-ea"/>
          <a:cs typeface="+mn-cs"/>
        </a:defRPr>
      </a:lvl8pPr>
      <a:lvl9pPr marL="2056484" algn="l" defTabSz="514121"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carlcgsc.libguides.com/Home"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mailto:usarmy.leavenworth.au.mbx.cgsc-carl-reference@army.mil"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9F8295-9983-CE7D-C610-B2FC60E95445}"/>
              </a:ext>
            </a:extLst>
          </p:cNvPr>
          <p:cNvSpPr>
            <a:spLocks noGrp="1"/>
          </p:cNvSpPr>
          <p:nvPr>
            <p:ph type="ctrTitle"/>
          </p:nvPr>
        </p:nvSpPr>
        <p:spPr>
          <a:xfrm>
            <a:off x="2209800" y="2460969"/>
            <a:ext cx="7772400" cy="2387600"/>
          </a:xfrm>
        </p:spPr>
        <p:txBody>
          <a:bodyPr/>
          <a:lstStyle/>
          <a:p>
            <a:r>
              <a:rPr lang="en-US"/>
              <a:t>Ike Skelton</a:t>
            </a:r>
            <a:br>
              <a:rPr lang="en-US"/>
            </a:br>
            <a:r>
              <a:rPr lang="en-US"/>
              <a:t>Combined Arms Research Library</a:t>
            </a:r>
            <a:br>
              <a:rPr lang="en-US"/>
            </a:br>
            <a:r>
              <a:rPr lang="en-US"/>
              <a:t>(CARL)</a:t>
            </a:r>
          </a:p>
        </p:txBody>
      </p:sp>
      <p:sp>
        <p:nvSpPr>
          <p:cNvPr id="4" name="Subtitle 3">
            <a:extLst>
              <a:ext uri="{FF2B5EF4-FFF2-40B4-BE49-F238E27FC236}">
                <a16:creationId xmlns:a16="http://schemas.microsoft.com/office/drawing/2014/main" id="{9C98F969-72BC-E83D-430B-3BC3F5203E34}"/>
              </a:ext>
            </a:extLst>
          </p:cNvPr>
          <p:cNvSpPr>
            <a:spLocks noGrp="1"/>
          </p:cNvSpPr>
          <p:nvPr>
            <p:ph type="subTitle" idx="1"/>
          </p:nvPr>
        </p:nvSpPr>
        <p:spPr>
          <a:xfrm>
            <a:off x="2601012" y="5017872"/>
            <a:ext cx="6858000" cy="1655762"/>
          </a:xfrm>
        </p:spPr>
        <p:txBody>
          <a:bodyPr/>
          <a:lstStyle/>
          <a:p>
            <a:r>
              <a:rPr lang="en-US" sz="4800"/>
              <a:t>AY27 CGSC Brief</a:t>
            </a:r>
          </a:p>
        </p:txBody>
      </p:sp>
      <p:pic>
        <p:nvPicPr>
          <p:cNvPr id="6" name="Picture 5" descr="A picture containing tree, outdoor, plant&#10;&#10;AI-generated content may be incorrect.">
            <a:extLst>
              <a:ext uri="{FF2B5EF4-FFF2-40B4-BE49-F238E27FC236}">
                <a16:creationId xmlns:a16="http://schemas.microsoft.com/office/drawing/2014/main" id="{76AEB0D0-100D-6276-6A72-923B1845BF18}"/>
              </a:ext>
            </a:extLst>
          </p:cNvPr>
          <p:cNvPicPr>
            <a:picLocks noChangeAspect="1"/>
          </p:cNvPicPr>
          <p:nvPr/>
        </p:nvPicPr>
        <p:blipFill>
          <a:blip r:embed="rId3" cstate="print">
            <a:alphaModFix amt="35000"/>
            <a:extLst>
              <a:ext uri="{28A0092B-C50C-407E-A947-70E740481C1C}">
                <a14:useLocalDpi xmlns:a14="http://schemas.microsoft.com/office/drawing/2010/main" val="0"/>
              </a:ext>
            </a:extLst>
          </a:blip>
          <a:stretch>
            <a:fillRect/>
          </a:stretch>
        </p:blipFill>
        <p:spPr>
          <a:xfrm>
            <a:off x="1524000" y="1054089"/>
            <a:ext cx="9144000" cy="5520114"/>
          </a:xfrm>
          <a:prstGeom prst="rect">
            <a:avLst/>
          </a:prstGeom>
        </p:spPr>
      </p:pic>
    </p:spTree>
    <p:extLst>
      <p:ext uri="{BB962C8B-B14F-4D97-AF65-F5344CB8AC3E}">
        <p14:creationId xmlns:p14="http://schemas.microsoft.com/office/powerpoint/2010/main" val="4276137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42DE-DC3F-5F9F-ECB3-E3869DC7FF78}"/>
              </a:ext>
            </a:extLst>
          </p:cNvPr>
          <p:cNvSpPr>
            <a:spLocks noGrp="1"/>
          </p:cNvSpPr>
          <p:nvPr>
            <p:ph type="title"/>
          </p:nvPr>
        </p:nvSpPr>
        <p:spPr>
          <a:xfrm>
            <a:off x="4771535" y="181505"/>
            <a:ext cx="5066907" cy="550333"/>
          </a:xfrm>
        </p:spPr>
        <p:txBody>
          <a:bodyPr/>
          <a:lstStyle/>
          <a:p>
            <a:r>
              <a:rPr lang="en-US"/>
              <a:t>About CARL</a:t>
            </a:r>
          </a:p>
        </p:txBody>
      </p:sp>
      <p:sp>
        <p:nvSpPr>
          <p:cNvPr id="5" name="Slide Number Placeholder 4">
            <a:extLst>
              <a:ext uri="{FF2B5EF4-FFF2-40B4-BE49-F238E27FC236}">
                <a16:creationId xmlns:a16="http://schemas.microsoft.com/office/drawing/2014/main" id="{01706A7C-5D52-79B9-7DE2-8CF95DA70538}"/>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a:t>
            </a:fld>
            <a:endParaRPr lang="en-US">
              <a:solidFill>
                <a:prstClr val="black"/>
              </a:solidFill>
            </a:endParaRPr>
          </a:p>
        </p:txBody>
      </p:sp>
      <p:sp>
        <p:nvSpPr>
          <p:cNvPr id="4" name="TextBox 3">
            <a:extLst>
              <a:ext uri="{FF2B5EF4-FFF2-40B4-BE49-F238E27FC236}">
                <a16:creationId xmlns:a16="http://schemas.microsoft.com/office/drawing/2014/main" id="{A3E093E5-ABAC-FB65-58F8-19413FBD2239}"/>
              </a:ext>
            </a:extLst>
          </p:cNvPr>
          <p:cNvSpPr txBox="1"/>
          <p:nvPr/>
        </p:nvSpPr>
        <p:spPr>
          <a:xfrm>
            <a:off x="1832842" y="6277140"/>
            <a:ext cx="8441475" cy="523545"/>
          </a:xfrm>
          <a:prstGeom prst="rect">
            <a:avLst/>
          </a:prstGeom>
          <a:solidFill>
            <a:srgbClr val="FFC000"/>
          </a:solidFill>
        </p:spPr>
        <p:style>
          <a:lnRef idx="0">
            <a:schemeClr val="accent6"/>
          </a:lnRef>
          <a:fillRef idx="3">
            <a:schemeClr val="accent6"/>
          </a:fillRef>
          <a:effectRef idx="3">
            <a:schemeClr val="accent6"/>
          </a:effectRef>
          <a:fontRef idx="minor">
            <a:schemeClr val="lt1"/>
          </a:fontRef>
        </p:style>
        <p:txBody>
          <a:bodyPr wrap="none" rtlCol="0">
            <a:noAutofit/>
          </a:bodyPr>
          <a:lstStyle/>
          <a:p>
            <a:pPr algn="ctr"/>
            <a:r>
              <a:rPr lang="en-US" sz="2800" dirty="0">
                <a:latin typeface="Arial" panose="020B0604020202020204" pitchFamily="34" charset="0"/>
                <a:cs typeface="Arial" panose="020B0604020202020204" pitchFamily="34" charset="0"/>
              </a:rPr>
              <a:t>Mon-Fri 0700-1700</a:t>
            </a:r>
          </a:p>
        </p:txBody>
      </p:sp>
      <p:pic>
        <p:nvPicPr>
          <p:cNvPr id="7" name="Picture 6" descr="A picture containing ceiling, indoor&#10;&#10;AI-generated content may be incorrect.">
            <a:extLst>
              <a:ext uri="{FF2B5EF4-FFF2-40B4-BE49-F238E27FC236}">
                <a16:creationId xmlns:a16="http://schemas.microsoft.com/office/drawing/2014/main" id="{59E61A61-C943-8727-B6D5-0E0C2BE97418}"/>
              </a:ext>
            </a:extLst>
          </p:cNvPr>
          <p:cNvPicPr>
            <a:picLocks noChangeAspect="1"/>
          </p:cNvPicPr>
          <p:nvPr/>
        </p:nvPicPr>
        <p:blipFill>
          <a:blip r:embed="rId3" cstate="print">
            <a:extLst>
              <a:ext uri="{28A0092B-C50C-407E-A947-70E740481C1C}">
                <a14:useLocalDpi xmlns:a14="http://schemas.microsoft.com/office/drawing/2010/main" val="0"/>
              </a:ext>
            </a:extLst>
          </a:blip>
          <a:srcRect t="23902" b="32845"/>
          <a:stretch>
            <a:fillRect/>
          </a:stretch>
        </p:blipFill>
        <p:spPr>
          <a:xfrm>
            <a:off x="1832842" y="981310"/>
            <a:ext cx="8314441" cy="2697124"/>
          </a:xfrm>
          <a:prstGeom prst="rect">
            <a:avLst/>
          </a:prstGeom>
        </p:spPr>
      </p:pic>
      <p:sp>
        <p:nvSpPr>
          <p:cNvPr id="3" name="Content Placeholder 2">
            <a:extLst>
              <a:ext uri="{FF2B5EF4-FFF2-40B4-BE49-F238E27FC236}">
                <a16:creationId xmlns:a16="http://schemas.microsoft.com/office/drawing/2014/main" id="{DAB1A644-DF73-B562-2A5D-597B200B8692}"/>
              </a:ext>
            </a:extLst>
          </p:cNvPr>
          <p:cNvSpPr>
            <a:spLocks noGrp="1"/>
          </p:cNvSpPr>
          <p:nvPr>
            <p:ph sz="half" idx="1"/>
          </p:nvPr>
        </p:nvSpPr>
        <p:spPr>
          <a:xfrm>
            <a:off x="1691269" y="3678435"/>
            <a:ext cx="8809462" cy="2460311"/>
          </a:xfrm>
        </p:spPr>
        <p:txBody>
          <a:bodyPr numCol="2"/>
          <a:lstStyle/>
          <a:p>
            <a:r>
              <a:rPr lang="en-US" dirty="0"/>
              <a:t>Consolidated library</a:t>
            </a:r>
          </a:p>
          <a:p>
            <a:pPr lvl="1"/>
            <a:r>
              <a:rPr lang="en-US" dirty="0"/>
              <a:t>Academic (CGSC)</a:t>
            </a:r>
          </a:p>
          <a:p>
            <a:pPr lvl="1"/>
            <a:r>
              <a:rPr lang="en-US" dirty="0"/>
              <a:t>Post (Fort Leavenworth community)</a:t>
            </a:r>
          </a:p>
          <a:p>
            <a:r>
              <a:rPr lang="en-US" dirty="0"/>
              <a:t>300,000 physical items</a:t>
            </a:r>
          </a:p>
          <a:p>
            <a:r>
              <a:rPr lang="en-US" dirty="0"/>
              <a:t>Over 300,000 e-resources</a:t>
            </a:r>
          </a:p>
          <a:p>
            <a:endParaRPr lang="en-US" dirty="0"/>
          </a:p>
          <a:p>
            <a:endParaRPr lang="en-US" dirty="0"/>
          </a:p>
          <a:p>
            <a:r>
              <a:rPr lang="en-US" dirty="0"/>
              <a:t>Hours</a:t>
            </a:r>
          </a:p>
          <a:p>
            <a:pPr lvl="1"/>
            <a:r>
              <a:rPr lang="en-US" dirty="0"/>
              <a:t>Monday-Friday 0700-1700</a:t>
            </a:r>
          </a:p>
          <a:p>
            <a:pPr lvl="1"/>
            <a:r>
              <a:rPr lang="en-US" dirty="0"/>
              <a:t>Closed Weekends &amp; Federal Holidays</a:t>
            </a:r>
          </a:p>
          <a:p>
            <a:r>
              <a:rPr lang="en-US" dirty="0"/>
              <a:t>Three floors</a:t>
            </a:r>
          </a:p>
          <a:p>
            <a:endParaRPr lang="en-US" dirty="0"/>
          </a:p>
          <a:p>
            <a:pPr marL="257060" lvl="1" indent="0">
              <a:buNone/>
            </a:pPr>
            <a:endParaRPr lang="en-US" dirty="0"/>
          </a:p>
        </p:txBody>
      </p:sp>
    </p:spTree>
    <p:extLst>
      <p:ext uri="{BB962C8B-B14F-4D97-AF65-F5344CB8AC3E}">
        <p14:creationId xmlns:p14="http://schemas.microsoft.com/office/powerpoint/2010/main" val="382005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42DE-DC3F-5F9F-ECB3-E3869DC7FF78}"/>
              </a:ext>
            </a:extLst>
          </p:cNvPr>
          <p:cNvSpPr>
            <a:spLocks noGrp="1"/>
          </p:cNvSpPr>
          <p:nvPr>
            <p:ph type="title"/>
          </p:nvPr>
        </p:nvSpPr>
        <p:spPr>
          <a:xfrm>
            <a:off x="1660689" y="136526"/>
            <a:ext cx="8229600" cy="550333"/>
          </a:xfrm>
        </p:spPr>
        <p:txBody>
          <a:bodyPr/>
          <a:lstStyle/>
          <a:p>
            <a:r>
              <a:rPr lang="en-US"/>
              <a:t>First Floor</a:t>
            </a:r>
          </a:p>
        </p:txBody>
      </p:sp>
      <p:sp>
        <p:nvSpPr>
          <p:cNvPr id="3" name="Content Placeholder 2">
            <a:extLst>
              <a:ext uri="{FF2B5EF4-FFF2-40B4-BE49-F238E27FC236}">
                <a16:creationId xmlns:a16="http://schemas.microsoft.com/office/drawing/2014/main" id="{DAB1A644-DF73-B562-2A5D-597B200B8692}"/>
              </a:ext>
            </a:extLst>
          </p:cNvPr>
          <p:cNvSpPr>
            <a:spLocks noGrp="1"/>
          </p:cNvSpPr>
          <p:nvPr>
            <p:ph sz="half" idx="1"/>
          </p:nvPr>
        </p:nvSpPr>
        <p:spPr>
          <a:xfrm>
            <a:off x="1981200" y="1456981"/>
            <a:ext cx="4038600" cy="4525963"/>
          </a:xfrm>
        </p:spPr>
        <p:txBody>
          <a:bodyPr/>
          <a:lstStyle/>
          <a:p>
            <a:r>
              <a:rPr lang="en-US"/>
              <a:t>Textbooks</a:t>
            </a:r>
          </a:p>
          <a:p>
            <a:pPr lvl="1"/>
            <a:r>
              <a:rPr lang="en-US"/>
              <a:t>CORE/AOC</a:t>
            </a:r>
          </a:p>
          <a:p>
            <a:pPr lvl="1"/>
            <a:r>
              <a:rPr lang="en-US"/>
              <a:t>Electives</a:t>
            </a:r>
          </a:p>
          <a:p>
            <a:r>
              <a:rPr lang="en-US"/>
              <a:t>New Books</a:t>
            </a:r>
          </a:p>
          <a:p>
            <a:r>
              <a:rPr lang="en-US"/>
              <a:t>In Library Use materials</a:t>
            </a:r>
          </a:p>
          <a:p>
            <a:pPr lvl="1"/>
            <a:r>
              <a:rPr lang="en-US"/>
              <a:t>Whiteboards</a:t>
            </a:r>
          </a:p>
          <a:p>
            <a:pPr lvl="1"/>
            <a:r>
              <a:rPr lang="en-US"/>
              <a:t>Reserve readings</a:t>
            </a:r>
          </a:p>
          <a:p>
            <a:r>
              <a:rPr lang="en-US"/>
              <a:t>Commercial computers</a:t>
            </a:r>
          </a:p>
          <a:p>
            <a:r>
              <a:rPr lang="en-US"/>
              <a:t>Commercial printer</a:t>
            </a:r>
          </a:p>
          <a:p>
            <a:r>
              <a:rPr lang="en-US"/>
              <a:t>NIPR printer</a:t>
            </a:r>
          </a:p>
          <a:p>
            <a:r>
              <a:rPr lang="en-US"/>
              <a:t>Study rooms</a:t>
            </a:r>
          </a:p>
          <a:p>
            <a:r>
              <a:rPr lang="en-US"/>
              <a:t>Periodicals</a:t>
            </a:r>
          </a:p>
          <a:p>
            <a:r>
              <a:rPr lang="en-US"/>
              <a:t>Microfilm machines</a:t>
            </a:r>
          </a:p>
          <a:p>
            <a:r>
              <a:rPr lang="en-US"/>
              <a:t>Flatbed scanner</a:t>
            </a:r>
          </a:p>
        </p:txBody>
      </p:sp>
      <p:sp>
        <p:nvSpPr>
          <p:cNvPr id="5" name="Slide Number Placeholder 4">
            <a:extLst>
              <a:ext uri="{FF2B5EF4-FFF2-40B4-BE49-F238E27FC236}">
                <a16:creationId xmlns:a16="http://schemas.microsoft.com/office/drawing/2014/main" id="{01706A7C-5D52-79B9-7DE2-8CF95DA70538}"/>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3</a:t>
            </a:fld>
            <a:endParaRPr lang="en-US">
              <a:solidFill>
                <a:prstClr val="black"/>
              </a:solidFill>
            </a:endParaRPr>
          </a:p>
        </p:txBody>
      </p:sp>
      <p:pic>
        <p:nvPicPr>
          <p:cNvPr id="9" name="Picture 8" descr="A picture containing text, ceiling, indoor, floor&#10;&#10;AI-generated content may be incorrect.">
            <a:extLst>
              <a:ext uri="{FF2B5EF4-FFF2-40B4-BE49-F238E27FC236}">
                <a16:creationId xmlns:a16="http://schemas.microsoft.com/office/drawing/2014/main" id="{F3C461F1-2590-C6D9-DB37-8E8899A848A1}"/>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5211588" y="2011351"/>
            <a:ext cx="5173004" cy="3874580"/>
          </a:xfrm>
          <a:prstGeom prst="rect">
            <a:avLst/>
          </a:prstGeom>
        </p:spPr>
      </p:pic>
      <p:sp>
        <p:nvSpPr>
          <p:cNvPr id="14" name="Title 1">
            <a:extLst>
              <a:ext uri="{FF2B5EF4-FFF2-40B4-BE49-F238E27FC236}">
                <a16:creationId xmlns:a16="http://schemas.microsoft.com/office/drawing/2014/main" id="{94E0E7FC-76F2-7E5E-B935-83601A9B6A69}"/>
              </a:ext>
            </a:extLst>
          </p:cNvPr>
          <p:cNvSpPr txBox="1">
            <a:spLocks/>
          </p:cNvSpPr>
          <p:nvPr/>
        </p:nvSpPr>
        <p:spPr>
          <a:xfrm>
            <a:off x="1905000" y="1049868"/>
            <a:ext cx="8229600" cy="550333"/>
          </a:xfrm>
          <a:prstGeom prst="rect">
            <a:avLst/>
          </a:prstGeom>
          <a:noFill/>
        </p:spPr>
        <p:txBody>
          <a:bodyPr vert="horz" lIns="91440" tIns="45720" rIns="91440" bIns="45720" rtlCol="0" anchor="ctr">
            <a:noAutofit/>
          </a:bodyPr>
          <a:lstStyle>
            <a:lvl1pPr algn="r" defTabSz="514121" rtl="0" eaLnBrk="1" latinLnBrk="0" hangingPunct="1">
              <a:spcBef>
                <a:spcPct val="0"/>
              </a:spcBef>
              <a:buNone/>
              <a:defRPr sz="2800" b="1"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defRPr>
            </a:lvl1pPr>
          </a:lstStyle>
          <a:p>
            <a:pPr algn="ctr"/>
            <a:r>
              <a:rPr lang="en-US"/>
              <a:t>Academic Resources</a:t>
            </a:r>
          </a:p>
        </p:txBody>
      </p:sp>
    </p:spTree>
    <p:extLst>
      <p:ext uri="{BB962C8B-B14F-4D97-AF65-F5344CB8AC3E}">
        <p14:creationId xmlns:p14="http://schemas.microsoft.com/office/powerpoint/2010/main" val="405749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DFCFE-F0CD-6E6B-EA0F-BE9B11A65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FC4864-DFB8-6E9B-F3AD-ECC41C3F7232}"/>
              </a:ext>
            </a:extLst>
          </p:cNvPr>
          <p:cNvSpPr>
            <a:spLocks noGrp="1"/>
          </p:cNvSpPr>
          <p:nvPr>
            <p:ph type="title"/>
          </p:nvPr>
        </p:nvSpPr>
        <p:spPr>
          <a:xfrm>
            <a:off x="1600200" y="136526"/>
            <a:ext cx="8229600" cy="550333"/>
          </a:xfrm>
        </p:spPr>
        <p:txBody>
          <a:bodyPr/>
          <a:lstStyle/>
          <a:p>
            <a:r>
              <a:rPr lang="en-US"/>
              <a:t>First Floor</a:t>
            </a:r>
          </a:p>
        </p:txBody>
      </p:sp>
      <p:sp>
        <p:nvSpPr>
          <p:cNvPr id="4" name="Content Placeholder 3">
            <a:extLst>
              <a:ext uri="{FF2B5EF4-FFF2-40B4-BE49-F238E27FC236}">
                <a16:creationId xmlns:a16="http://schemas.microsoft.com/office/drawing/2014/main" id="{A1DF0726-CD8F-FC55-BC3E-F697AEDE0187}"/>
              </a:ext>
            </a:extLst>
          </p:cNvPr>
          <p:cNvSpPr>
            <a:spLocks noGrp="1"/>
          </p:cNvSpPr>
          <p:nvPr>
            <p:ph sz="half" idx="2"/>
          </p:nvPr>
        </p:nvSpPr>
        <p:spPr>
          <a:xfrm>
            <a:off x="1600200" y="1769206"/>
            <a:ext cx="4038600" cy="5400771"/>
          </a:xfrm>
        </p:spPr>
        <p:txBody>
          <a:bodyPr/>
          <a:lstStyle/>
          <a:p>
            <a:r>
              <a:rPr lang="en-US"/>
              <a:t>Fiction</a:t>
            </a:r>
          </a:p>
          <a:p>
            <a:r>
              <a:rPr lang="en-US"/>
              <a:t>Graphic Novels</a:t>
            </a:r>
          </a:p>
          <a:p>
            <a:r>
              <a:rPr lang="en-US"/>
              <a:t>Young Adult</a:t>
            </a:r>
          </a:p>
          <a:p>
            <a:r>
              <a:rPr lang="en-US"/>
              <a:t>Children’s Room</a:t>
            </a:r>
          </a:p>
          <a:p>
            <a:pPr lvl="1"/>
            <a:r>
              <a:rPr lang="en-US"/>
              <a:t>Board Books</a:t>
            </a:r>
          </a:p>
          <a:p>
            <a:pPr lvl="1"/>
            <a:r>
              <a:rPr lang="en-US"/>
              <a:t>Easy Readers</a:t>
            </a:r>
          </a:p>
          <a:p>
            <a:pPr lvl="1"/>
            <a:r>
              <a:rPr lang="en-US"/>
              <a:t>Chapter Books</a:t>
            </a:r>
          </a:p>
          <a:p>
            <a:pPr lvl="1"/>
            <a:r>
              <a:rPr lang="en-US"/>
              <a:t>Graphic Novels</a:t>
            </a:r>
          </a:p>
          <a:p>
            <a:pPr lvl="1"/>
            <a:r>
              <a:rPr lang="en-US"/>
              <a:t>Non-Fiction</a:t>
            </a:r>
          </a:p>
          <a:p>
            <a:r>
              <a:rPr lang="en-US"/>
              <a:t>DVDs</a:t>
            </a:r>
          </a:p>
          <a:p>
            <a:r>
              <a:rPr lang="en-US"/>
              <a:t>Video Games</a:t>
            </a:r>
          </a:p>
          <a:p>
            <a:r>
              <a:rPr lang="en-US"/>
              <a:t>Audio Books (CD)</a:t>
            </a:r>
          </a:p>
        </p:txBody>
      </p:sp>
      <p:sp>
        <p:nvSpPr>
          <p:cNvPr id="5" name="Slide Number Placeholder 4">
            <a:extLst>
              <a:ext uri="{FF2B5EF4-FFF2-40B4-BE49-F238E27FC236}">
                <a16:creationId xmlns:a16="http://schemas.microsoft.com/office/drawing/2014/main" id="{02387543-0FF5-46D4-CD03-FEDD61B7F378}"/>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4</a:t>
            </a:fld>
            <a:endParaRPr lang="en-US">
              <a:solidFill>
                <a:prstClr val="black"/>
              </a:solidFill>
            </a:endParaRPr>
          </a:p>
        </p:txBody>
      </p:sp>
      <p:pic>
        <p:nvPicPr>
          <p:cNvPr id="7" name="Picture 6" descr="A picture containing text, ceiling, indoor, floor&#10;&#10;AI-generated content may be incorrect.">
            <a:extLst>
              <a:ext uri="{FF2B5EF4-FFF2-40B4-BE49-F238E27FC236}">
                <a16:creationId xmlns:a16="http://schemas.microsoft.com/office/drawing/2014/main" id="{E5EAF23D-24F0-4083-E7AF-E8139BD11AD0}"/>
              </a:ext>
            </a:extLst>
          </p:cNvPr>
          <p:cNvPicPr>
            <a:picLocks noChangeAspect="1"/>
          </p:cNvPicPr>
          <p:nvPr/>
        </p:nvPicPr>
        <p:blipFill>
          <a:blip r:embed="rId3">
            <a:extLst>
              <a:ext uri="{28A0092B-C50C-407E-A947-70E740481C1C}">
                <a14:useLocalDpi xmlns:a14="http://schemas.microsoft.com/office/drawing/2010/main" val="0"/>
              </a:ext>
            </a:extLst>
          </a:blip>
          <a:srcRect r="25547" b="6168"/>
          <a:stretch>
            <a:fillRect/>
          </a:stretch>
        </p:blipFill>
        <p:spPr>
          <a:xfrm>
            <a:off x="4143814" y="1986701"/>
            <a:ext cx="6447987" cy="4445066"/>
          </a:xfrm>
          <a:prstGeom prst="rect">
            <a:avLst/>
          </a:prstGeom>
        </p:spPr>
      </p:pic>
      <p:sp>
        <p:nvSpPr>
          <p:cNvPr id="8" name="Title 1">
            <a:extLst>
              <a:ext uri="{FF2B5EF4-FFF2-40B4-BE49-F238E27FC236}">
                <a16:creationId xmlns:a16="http://schemas.microsoft.com/office/drawing/2014/main" id="{C750C2D7-1F4D-2264-B8C9-195635E92B5E}"/>
              </a:ext>
            </a:extLst>
          </p:cNvPr>
          <p:cNvSpPr txBox="1">
            <a:spLocks/>
          </p:cNvSpPr>
          <p:nvPr/>
        </p:nvSpPr>
        <p:spPr>
          <a:xfrm>
            <a:off x="1780881" y="1184472"/>
            <a:ext cx="8229600" cy="550333"/>
          </a:xfrm>
          <a:prstGeom prst="rect">
            <a:avLst/>
          </a:prstGeom>
          <a:noFill/>
        </p:spPr>
        <p:txBody>
          <a:bodyPr vert="horz" lIns="91440" tIns="45720" rIns="91440" bIns="45720" rtlCol="0" anchor="ctr">
            <a:noAutofit/>
          </a:bodyPr>
          <a:lstStyle>
            <a:lvl1pPr algn="r" defTabSz="514121" rtl="0" eaLnBrk="1" latinLnBrk="0" hangingPunct="1">
              <a:spcBef>
                <a:spcPct val="0"/>
              </a:spcBef>
              <a:buNone/>
              <a:defRPr sz="2800" b="1"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defRPr>
            </a:lvl1pPr>
          </a:lstStyle>
          <a:p>
            <a:pPr algn="ctr"/>
            <a:r>
              <a:rPr lang="en-US"/>
              <a:t>Community Collection </a:t>
            </a:r>
          </a:p>
        </p:txBody>
      </p:sp>
    </p:spTree>
    <p:extLst>
      <p:ext uri="{BB962C8B-B14F-4D97-AF65-F5344CB8AC3E}">
        <p14:creationId xmlns:p14="http://schemas.microsoft.com/office/powerpoint/2010/main" val="254781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D8506-DBFA-8991-DEFB-F3D35640CF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235B9-B087-65EC-4B03-EA35624BE0A4}"/>
              </a:ext>
            </a:extLst>
          </p:cNvPr>
          <p:cNvSpPr>
            <a:spLocks noGrp="1"/>
          </p:cNvSpPr>
          <p:nvPr>
            <p:ph type="title"/>
          </p:nvPr>
        </p:nvSpPr>
        <p:spPr>
          <a:xfrm>
            <a:off x="6306916" y="136526"/>
            <a:ext cx="3540568" cy="550333"/>
          </a:xfrm>
        </p:spPr>
        <p:txBody>
          <a:bodyPr/>
          <a:lstStyle/>
          <a:p>
            <a:r>
              <a:rPr lang="en-US"/>
              <a:t>Library Accounts</a:t>
            </a:r>
          </a:p>
        </p:txBody>
      </p:sp>
      <p:sp>
        <p:nvSpPr>
          <p:cNvPr id="3" name="Content Placeholder 2">
            <a:extLst>
              <a:ext uri="{FF2B5EF4-FFF2-40B4-BE49-F238E27FC236}">
                <a16:creationId xmlns:a16="http://schemas.microsoft.com/office/drawing/2014/main" id="{A1432812-F74D-E941-A182-4397628619CA}"/>
              </a:ext>
            </a:extLst>
          </p:cNvPr>
          <p:cNvSpPr>
            <a:spLocks noGrp="1"/>
          </p:cNvSpPr>
          <p:nvPr>
            <p:ph sz="half" idx="1"/>
          </p:nvPr>
        </p:nvSpPr>
        <p:spPr>
          <a:xfrm>
            <a:off x="1981200" y="1600201"/>
            <a:ext cx="8229599" cy="4525963"/>
          </a:xfrm>
        </p:spPr>
        <p:txBody>
          <a:bodyPr/>
          <a:lstStyle/>
          <a:p>
            <a:r>
              <a:rPr lang="en-US"/>
              <a:t>Created automatically for enrolled students</a:t>
            </a:r>
          </a:p>
          <a:p>
            <a:r>
              <a:rPr lang="en-US"/>
              <a:t>One account per family (Family Account)</a:t>
            </a:r>
          </a:p>
          <a:p>
            <a:r>
              <a:rPr lang="en-US"/>
              <a:t>Must be activated at circulation desk</a:t>
            </a:r>
          </a:p>
          <a:p>
            <a:r>
              <a:rPr lang="en-US"/>
              <a:t>Access account online</a:t>
            </a:r>
          </a:p>
          <a:p>
            <a:pPr lvl="1"/>
            <a:r>
              <a:rPr lang="en-US"/>
              <a:t>Reset password</a:t>
            </a:r>
          </a:p>
          <a:p>
            <a:pPr lvl="1"/>
            <a:r>
              <a:rPr lang="en-US"/>
              <a:t>Place requests on items checked out</a:t>
            </a:r>
          </a:p>
          <a:p>
            <a:pPr lvl="1"/>
            <a:r>
              <a:rPr lang="en-US"/>
              <a:t>View a list of checked out items</a:t>
            </a:r>
          </a:p>
          <a:p>
            <a:pPr lvl="1"/>
            <a:r>
              <a:rPr lang="en-US"/>
              <a:t>Renew materials</a:t>
            </a:r>
          </a:p>
          <a:p>
            <a:r>
              <a:rPr lang="en-US"/>
              <a:t>Username</a:t>
            </a:r>
          </a:p>
          <a:p>
            <a:pPr lvl="1"/>
            <a:r>
              <a:rPr lang="en-US"/>
              <a:t>Check email</a:t>
            </a:r>
          </a:p>
          <a:p>
            <a:r>
              <a:rPr lang="en-US"/>
              <a:t>Password</a:t>
            </a:r>
          </a:p>
          <a:p>
            <a:pPr lvl="1"/>
            <a:r>
              <a:rPr lang="en-US"/>
              <a:t>Reset online or see staff at desk</a:t>
            </a:r>
          </a:p>
          <a:p>
            <a:pPr marL="257060" lvl="1" indent="0">
              <a:buNone/>
            </a:pPr>
            <a:endParaRPr lang="en-US"/>
          </a:p>
          <a:p>
            <a:pPr lvl="1"/>
            <a:endParaRPr lang="en-US"/>
          </a:p>
        </p:txBody>
      </p:sp>
      <p:sp>
        <p:nvSpPr>
          <p:cNvPr id="5" name="Slide Number Placeholder 4">
            <a:extLst>
              <a:ext uri="{FF2B5EF4-FFF2-40B4-BE49-F238E27FC236}">
                <a16:creationId xmlns:a16="http://schemas.microsoft.com/office/drawing/2014/main" id="{3D14641A-B508-E58E-BE14-D6F4BFA9F7F1}"/>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5</a:t>
            </a:fld>
            <a:endParaRPr lang="en-US">
              <a:solidFill>
                <a:prstClr val="black"/>
              </a:solidFill>
            </a:endParaRPr>
          </a:p>
        </p:txBody>
      </p:sp>
      <p:pic>
        <p:nvPicPr>
          <p:cNvPr id="6" name="Picture 5">
            <a:extLst>
              <a:ext uri="{FF2B5EF4-FFF2-40B4-BE49-F238E27FC236}">
                <a16:creationId xmlns:a16="http://schemas.microsoft.com/office/drawing/2014/main" id="{6BA9C36A-E013-553D-A561-71D5F4F963B1}"/>
              </a:ext>
            </a:extLst>
          </p:cNvPr>
          <p:cNvPicPr>
            <a:picLocks noChangeAspect="1"/>
          </p:cNvPicPr>
          <p:nvPr/>
        </p:nvPicPr>
        <p:blipFill>
          <a:blip r:embed="rId3"/>
          <a:stretch>
            <a:fillRect/>
          </a:stretch>
        </p:blipFill>
        <p:spPr>
          <a:xfrm rot="2651968">
            <a:off x="6641846" y="2992666"/>
            <a:ext cx="3696216" cy="1419423"/>
          </a:xfrm>
          <a:prstGeom prst="rect">
            <a:avLst/>
          </a:prstGeom>
        </p:spPr>
      </p:pic>
      <p:sp>
        <p:nvSpPr>
          <p:cNvPr id="4" name="TextBox 3">
            <a:extLst>
              <a:ext uri="{FF2B5EF4-FFF2-40B4-BE49-F238E27FC236}">
                <a16:creationId xmlns:a16="http://schemas.microsoft.com/office/drawing/2014/main" id="{61008AB7-E0F3-97B0-9544-5FF62621E965}"/>
              </a:ext>
            </a:extLst>
          </p:cNvPr>
          <p:cNvSpPr txBox="1"/>
          <p:nvPr/>
        </p:nvSpPr>
        <p:spPr>
          <a:xfrm>
            <a:off x="2284165" y="6126164"/>
            <a:ext cx="6566053" cy="505991"/>
          </a:xfrm>
          <a:prstGeom prst="rect">
            <a:avLst/>
          </a:prstGeom>
          <a:solidFill>
            <a:srgbClr val="FFC000"/>
          </a:solidFill>
        </p:spPr>
        <p:style>
          <a:lnRef idx="0">
            <a:schemeClr val="accent6"/>
          </a:lnRef>
          <a:fillRef idx="3">
            <a:schemeClr val="accent6"/>
          </a:fillRef>
          <a:effectRef idx="3">
            <a:schemeClr val="accent6"/>
          </a:effectRef>
          <a:fontRef idx="minor">
            <a:schemeClr val="lt1"/>
          </a:fontRef>
        </p:style>
        <p:txBody>
          <a:bodyPr wrap="square" rtlCol="0">
            <a:noAutofit/>
          </a:bodyPr>
          <a:lstStyle/>
          <a:p>
            <a:pPr algn="ctr"/>
            <a:r>
              <a:rPr lang="en-US" sz="2800" b="1"/>
              <a:t>Grants access to CARL e-resources</a:t>
            </a:r>
          </a:p>
          <a:p>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9890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A74A-67CC-26D3-615C-9872A9AE11B8}"/>
              </a:ext>
            </a:extLst>
          </p:cNvPr>
          <p:cNvSpPr>
            <a:spLocks noGrp="1"/>
          </p:cNvSpPr>
          <p:nvPr>
            <p:ph type="title"/>
          </p:nvPr>
        </p:nvSpPr>
        <p:spPr>
          <a:xfrm>
            <a:off x="1997633" y="5500828"/>
            <a:ext cx="7652272" cy="792959"/>
          </a:xfrm>
        </p:spPr>
        <p:txBody>
          <a:bodyPr lIns="91440" tIns="45720" rIns="91440" bIns="45720" anchor="t"/>
          <a:lstStyle/>
          <a:p>
            <a:pPr algn="ctr"/>
            <a:br>
              <a:rPr lang="en-US" sz="3200">
                <a:cs typeface="Calibri"/>
              </a:rPr>
            </a:br>
            <a:r>
              <a:rPr lang="en-US" sz="3200">
                <a:cs typeface="Calibri"/>
                <a:hlinkClick r:id="rId3"/>
              </a:rPr>
              <a:t>https://carlcgsc.libguides.com/home</a:t>
            </a:r>
            <a:endParaRPr lang="en-US" sz="3200">
              <a:cs typeface="Calibri"/>
            </a:endParaRPr>
          </a:p>
        </p:txBody>
      </p:sp>
      <p:sp>
        <p:nvSpPr>
          <p:cNvPr id="4" name="TextBox 3">
            <a:extLst>
              <a:ext uri="{FF2B5EF4-FFF2-40B4-BE49-F238E27FC236}">
                <a16:creationId xmlns:a16="http://schemas.microsoft.com/office/drawing/2014/main" id="{56F9AD0E-3CA0-B49D-6D1E-43BA403FCEF6}"/>
              </a:ext>
            </a:extLst>
          </p:cNvPr>
          <p:cNvSpPr txBox="1"/>
          <p:nvPr/>
        </p:nvSpPr>
        <p:spPr>
          <a:xfrm>
            <a:off x="6655588" y="103511"/>
            <a:ext cx="325101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CARL Homepage</a:t>
            </a:r>
          </a:p>
          <a:p>
            <a:endParaRPr lang="en-US">
              <a:cs typeface="Calibri" panose="020F0502020204030204"/>
            </a:endParaRPr>
          </a:p>
        </p:txBody>
      </p:sp>
      <p:pic>
        <p:nvPicPr>
          <p:cNvPr id="7" name="Picture 6">
            <a:extLst>
              <a:ext uri="{FF2B5EF4-FFF2-40B4-BE49-F238E27FC236}">
                <a16:creationId xmlns:a16="http://schemas.microsoft.com/office/drawing/2014/main" id="{F40618E0-C350-69DD-1829-18112E7BC5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996295"/>
            <a:ext cx="9144000" cy="4865410"/>
          </a:xfrm>
          <a:prstGeom prst="rect">
            <a:avLst/>
          </a:prstGeom>
        </p:spPr>
      </p:pic>
      <p:pic>
        <p:nvPicPr>
          <p:cNvPr id="10" name="Picture 9">
            <a:extLst>
              <a:ext uri="{FF2B5EF4-FFF2-40B4-BE49-F238E27FC236}">
                <a16:creationId xmlns:a16="http://schemas.microsoft.com/office/drawing/2014/main" id="{420803A5-D09D-6E03-984C-03DA22032205}"/>
              </a:ext>
            </a:extLst>
          </p:cNvPr>
          <p:cNvPicPr>
            <a:picLocks noChangeAspect="1"/>
          </p:cNvPicPr>
          <p:nvPr/>
        </p:nvPicPr>
        <p:blipFill>
          <a:blip r:embed="rId5"/>
          <a:stretch>
            <a:fillRect/>
          </a:stretch>
        </p:blipFill>
        <p:spPr>
          <a:xfrm>
            <a:off x="8082118" y="2212125"/>
            <a:ext cx="2467896" cy="2433751"/>
          </a:xfrm>
          <a:prstGeom prst="rect">
            <a:avLst/>
          </a:prstGeom>
        </p:spPr>
      </p:pic>
      <p:sp>
        <p:nvSpPr>
          <p:cNvPr id="3" name="TextBox 2">
            <a:extLst>
              <a:ext uri="{FF2B5EF4-FFF2-40B4-BE49-F238E27FC236}">
                <a16:creationId xmlns:a16="http://schemas.microsoft.com/office/drawing/2014/main" id="{34877F8D-F0E1-18DB-2F4F-BC21C4991031}"/>
              </a:ext>
            </a:extLst>
          </p:cNvPr>
          <p:cNvSpPr txBox="1"/>
          <p:nvPr/>
        </p:nvSpPr>
        <p:spPr>
          <a:xfrm>
            <a:off x="10866473" y="6368215"/>
            <a:ext cx="797442" cy="255869"/>
          </a:xfrm>
          <a:prstGeom prst="rect">
            <a:avLst/>
          </a:prstGeom>
          <a:noFill/>
        </p:spPr>
        <p:txBody>
          <a:bodyPr wrap="square" rtlCol="0">
            <a:noAutofit/>
          </a:bodyPr>
          <a:lstStyle/>
          <a:p>
            <a:pPr lvl="1"/>
            <a:r>
              <a:rPr lang="en-US" sz="1200">
                <a:cs typeface="Arial" panose="020B0604020202020204" pitchFamily="34" charset="0"/>
              </a:rPr>
              <a:t>6</a:t>
            </a:r>
          </a:p>
        </p:txBody>
      </p:sp>
    </p:spTree>
    <p:extLst>
      <p:ext uri="{BB962C8B-B14F-4D97-AF65-F5344CB8AC3E}">
        <p14:creationId xmlns:p14="http://schemas.microsoft.com/office/powerpoint/2010/main" val="1283240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2AF7911-26EB-0BC1-FBFC-2F1D40E17CA7}"/>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7</a:t>
            </a:fld>
            <a:endParaRPr lang="en-US">
              <a:solidFill>
                <a:prstClr val="black"/>
              </a:solidFill>
            </a:endParaRPr>
          </a:p>
        </p:txBody>
      </p:sp>
      <p:sp>
        <p:nvSpPr>
          <p:cNvPr id="5" name="TextBox 4">
            <a:extLst>
              <a:ext uri="{FF2B5EF4-FFF2-40B4-BE49-F238E27FC236}">
                <a16:creationId xmlns:a16="http://schemas.microsoft.com/office/drawing/2014/main" id="{85BA4054-1E68-1AB3-2C38-76CD995FD5F4}"/>
              </a:ext>
            </a:extLst>
          </p:cNvPr>
          <p:cNvSpPr txBox="1"/>
          <p:nvPr/>
        </p:nvSpPr>
        <p:spPr>
          <a:xfrm>
            <a:off x="6096000" y="171781"/>
            <a:ext cx="37424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Search Results</a:t>
            </a:r>
          </a:p>
        </p:txBody>
      </p:sp>
      <p:pic>
        <p:nvPicPr>
          <p:cNvPr id="6" name="Picture 5">
            <a:extLst>
              <a:ext uri="{FF2B5EF4-FFF2-40B4-BE49-F238E27FC236}">
                <a16:creationId xmlns:a16="http://schemas.microsoft.com/office/drawing/2014/main" id="{CD2A6ECD-3777-F4C9-EC51-CBA473175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0028" y="1100550"/>
            <a:ext cx="7051943" cy="5438363"/>
          </a:xfrm>
          <a:prstGeom prst="rect">
            <a:avLst/>
          </a:prstGeom>
        </p:spPr>
      </p:pic>
    </p:spTree>
    <p:extLst>
      <p:ext uri="{BB962C8B-B14F-4D97-AF65-F5344CB8AC3E}">
        <p14:creationId xmlns:p14="http://schemas.microsoft.com/office/powerpoint/2010/main" val="491546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823FB-3E31-6DA8-6CF8-03DB1BC80F2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1D938B1-753B-8A2D-C9CB-C30FB167D3FC}"/>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8</a:t>
            </a:fld>
            <a:endParaRPr lang="en-US">
              <a:solidFill>
                <a:prstClr val="black"/>
              </a:solidFill>
            </a:endParaRPr>
          </a:p>
        </p:txBody>
      </p:sp>
      <p:sp>
        <p:nvSpPr>
          <p:cNvPr id="5" name="TextBox 4">
            <a:extLst>
              <a:ext uri="{FF2B5EF4-FFF2-40B4-BE49-F238E27FC236}">
                <a16:creationId xmlns:a16="http://schemas.microsoft.com/office/drawing/2014/main" id="{A25422DF-AF6E-EB9C-9429-0A81C3318708}"/>
              </a:ext>
            </a:extLst>
          </p:cNvPr>
          <p:cNvSpPr txBox="1"/>
          <p:nvPr/>
        </p:nvSpPr>
        <p:spPr>
          <a:xfrm>
            <a:off x="6096000" y="171781"/>
            <a:ext cx="37424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Search Results</a:t>
            </a:r>
          </a:p>
        </p:txBody>
      </p:sp>
      <p:pic>
        <p:nvPicPr>
          <p:cNvPr id="7" name="Picture 6">
            <a:extLst>
              <a:ext uri="{FF2B5EF4-FFF2-40B4-BE49-F238E27FC236}">
                <a16:creationId xmlns:a16="http://schemas.microsoft.com/office/drawing/2014/main" id="{7DF5E8CA-E59E-8A0E-6045-5F606F048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3967" y="986890"/>
            <a:ext cx="6784065" cy="5871111"/>
          </a:xfrm>
          <a:prstGeom prst="rect">
            <a:avLst/>
          </a:prstGeom>
        </p:spPr>
      </p:pic>
    </p:spTree>
    <p:extLst>
      <p:ext uri="{BB962C8B-B14F-4D97-AF65-F5344CB8AC3E}">
        <p14:creationId xmlns:p14="http://schemas.microsoft.com/office/powerpoint/2010/main" val="1615377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44566-E9BA-FD16-0F20-11C5B59D69B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BD0C4E-72D9-D9CF-4D21-A60461ACCAB6}"/>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9</a:t>
            </a:fld>
            <a:endParaRPr lang="en-US">
              <a:solidFill>
                <a:prstClr val="black"/>
              </a:solidFill>
            </a:endParaRPr>
          </a:p>
        </p:txBody>
      </p:sp>
      <p:sp>
        <p:nvSpPr>
          <p:cNvPr id="5" name="TextBox 4">
            <a:extLst>
              <a:ext uri="{FF2B5EF4-FFF2-40B4-BE49-F238E27FC236}">
                <a16:creationId xmlns:a16="http://schemas.microsoft.com/office/drawing/2014/main" id="{00227BFA-A077-4F64-EBC2-B2FC1A9C0803}"/>
              </a:ext>
            </a:extLst>
          </p:cNvPr>
          <p:cNvSpPr txBox="1"/>
          <p:nvPr/>
        </p:nvSpPr>
        <p:spPr>
          <a:xfrm>
            <a:off x="6096000" y="171781"/>
            <a:ext cx="37424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a:ea typeface="Calibri"/>
                <a:cs typeface="Calibri"/>
              </a:rPr>
              <a:t>Finding CARL Materials</a:t>
            </a:r>
          </a:p>
        </p:txBody>
      </p:sp>
      <p:pic>
        <p:nvPicPr>
          <p:cNvPr id="2050" name="Picture 2">
            <a:extLst>
              <a:ext uri="{FF2B5EF4-FFF2-40B4-BE49-F238E27FC236}">
                <a16:creationId xmlns:a16="http://schemas.microsoft.com/office/drawing/2014/main" id="{2E2B96D8-C246-3793-3983-10631A0F02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7844"/>
          <a:stretch>
            <a:fillRect/>
          </a:stretch>
        </p:blipFill>
        <p:spPr bwMode="auto">
          <a:xfrm>
            <a:off x="1752600" y="3770057"/>
            <a:ext cx="3153579" cy="298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8223A36E-F8E2-4923-0CF3-89B7FBC4CEAF}"/>
              </a:ext>
            </a:extLst>
          </p:cNvPr>
          <p:cNvSpPr txBox="1"/>
          <p:nvPr/>
        </p:nvSpPr>
        <p:spPr>
          <a:xfrm>
            <a:off x="5266440" y="3429975"/>
            <a:ext cx="4572000" cy="3323987"/>
          </a:xfrm>
          <a:prstGeom prst="rect">
            <a:avLst/>
          </a:prstGeom>
          <a:noFill/>
        </p:spPr>
        <p:txBody>
          <a:bodyPr wrap="square">
            <a:spAutoFit/>
          </a:bodyPr>
          <a:lstStyle/>
          <a:p>
            <a:r>
              <a:rPr lang="en-US" sz="1400">
                <a:latin typeface="Aptos" panose="020B0004020202020204" pitchFamily="34" charset="0"/>
                <a:ea typeface="Aptos" panose="020B0004020202020204" pitchFamily="34" charset="0"/>
                <a:cs typeface="Aptos" panose="020B0004020202020204" pitchFamily="34" charset="0"/>
              </a:rPr>
              <a:t>940 – history of Europe</a:t>
            </a:r>
          </a:p>
          <a:p>
            <a:r>
              <a:rPr lang="en-US" sz="1400">
                <a:latin typeface="Aptos" panose="020B0004020202020204" pitchFamily="34" charset="0"/>
                <a:ea typeface="Aptos" panose="020B0004020202020204" pitchFamily="34" charset="0"/>
                <a:cs typeface="Aptos" panose="020B0004020202020204" pitchFamily="34" charset="0"/>
              </a:rPr>
              <a:t> </a:t>
            </a:r>
          </a:p>
          <a:p>
            <a:r>
              <a:rPr lang="en-US" sz="1400">
                <a:latin typeface="Aptos" panose="020B0004020202020204" pitchFamily="34" charset="0"/>
                <a:ea typeface="Aptos" panose="020B0004020202020204" pitchFamily="34" charset="0"/>
                <a:cs typeface="Aptos" panose="020B0004020202020204" pitchFamily="34" charset="0"/>
              </a:rPr>
              <a:t>940.5 – (history of Europe) 1918 –</a:t>
            </a:r>
          </a:p>
          <a:p>
            <a:r>
              <a:rPr lang="en-US" sz="1400">
                <a:latin typeface="Aptos" panose="020B0004020202020204" pitchFamily="34" charset="0"/>
                <a:ea typeface="Aptos" panose="020B0004020202020204" pitchFamily="34" charset="0"/>
                <a:cs typeface="Aptos" panose="020B0004020202020204" pitchFamily="34" charset="0"/>
              </a:rPr>
              <a:t> </a:t>
            </a:r>
          </a:p>
          <a:p>
            <a:r>
              <a:rPr lang="en-US" sz="1400">
                <a:latin typeface="Aptos" panose="020B0004020202020204" pitchFamily="34" charset="0"/>
                <a:ea typeface="Aptos" panose="020B0004020202020204" pitchFamily="34" charset="0"/>
                <a:cs typeface="Aptos" panose="020B0004020202020204" pitchFamily="34" charset="0"/>
              </a:rPr>
              <a:t>940.54 – military history World War II</a:t>
            </a:r>
          </a:p>
          <a:p>
            <a:r>
              <a:rPr lang="en-US" sz="1400">
                <a:latin typeface="Aptos" panose="020B0004020202020204" pitchFamily="34" charset="0"/>
                <a:ea typeface="Aptos" panose="020B0004020202020204" pitchFamily="34" charset="0"/>
                <a:cs typeface="Aptos" panose="020B0004020202020204" pitchFamily="34" charset="0"/>
              </a:rPr>
              <a:t> </a:t>
            </a:r>
          </a:p>
          <a:p>
            <a:r>
              <a:rPr lang="en-US" sz="1400">
                <a:latin typeface="Aptos" panose="020B0004020202020204" pitchFamily="34" charset="0"/>
                <a:ea typeface="Aptos" panose="020B0004020202020204" pitchFamily="34" charset="0"/>
                <a:cs typeface="Aptos" panose="020B0004020202020204" pitchFamily="34" charset="0"/>
              </a:rPr>
              <a:t>940.542 – campaigns and battles by theater</a:t>
            </a:r>
          </a:p>
          <a:p>
            <a:r>
              <a:rPr lang="en-US" sz="1400">
                <a:latin typeface="Aptos" panose="020B0004020202020204" pitchFamily="34" charset="0"/>
                <a:ea typeface="Aptos" panose="020B0004020202020204" pitchFamily="34" charset="0"/>
                <a:cs typeface="Aptos" panose="020B0004020202020204" pitchFamily="34" charset="0"/>
              </a:rPr>
              <a:t> </a:t>
            </a:r>
          </a:p>
          <a:p>
            <a:r>
              <a:rPr lang="en-US" sz="1400">
                <a:latin typeface="Aptos" panose="020B0004020202020204" pitchFamily="34" charset="0"/>
                <a:ea typeface="Aptos" panose="020B0004020202020204" pitchFamily="34" charset="0"/>
                <a:cs typeface="Aptos" panose="020B0004020202020204" pitchFamily="34" charset="0"/>
              </a:rPr>
              <a:t>940.5421 – European Theater</a:t>
            </a:r>
          </a:p>
          <a:p>
            <a:r>
              <a:rPr lang="en-US" sz="1400">
                <a:latin typeface="Aptos" panose="020B0004020202020204" pitchFamily="34" charset="0"/>
                <a:ea typeface="Aptos" panose="020B0004020202020204" pitchFamily="34" charset="0"/>
                <a:cs typeface="Aptos" panose="020B0004020202020204" pitchFamily="34" charset="0"/>
              </a:rPr>
              <a:t> </a:t>
            </a:r>
          </a:p>
          <a:p>
            <a:r>
              <a:rPr lang="en-US" sz="1400">
                <a:latin typeface="Aptos" panose="020B0004020202020204" pitchFamily="34" charset="0"/>
                <a:ea typeface="Aptos" panose="020B0004020202020204" pitchFamily="34" charset="0"/>
                <a:cs typeface="Aptos" panose="020B0004020202020204" pitchFamily="34" charset="0"/>
              </a:rPr>
              <a:t>940.542192 – Netherlands – military history – World War II</a:t>
            </a:r>
          </a:p>
          <a:p>
            <a:r>
              <a:rPr lang="en-US" sz="1400">
                <a:latin typeface="Aptos" panose="020B0004020202020204" pitchFamily="34" charset="0"/>
                <a:ea typeface="Aptos" panose="020B0004020202020204" pitchFamily="34" charset="0"/>
                <a:cs typeface="Aptos" panose="020B0004020202020204" pitchFamily="34" charset="0"/>
              </a:rPr>
              <a:t> </a:t>
            </a:r>
          </a:p>
          <a:p>
            <a:r>
              <a:rPr lang="en-US" sz="1400">
                <a:latin typeface="Aptos" panose="020B0004020202020204" pitchFamily="34" charset="0"/>
                <a:ea typeface="Aptos" panose="020B0004020202020204" pitchFamily="34" charset="0"/>
                <a:cs typeface="Aptos" panose="020B0004020202020204" pitchFamily="34" charset="0"/>
              </a:rPr>
              <a:t>940.542192382 – Netherlands – military history – World War II – The Hauge</a:t>
            </a:r>
          </a:p>
        </p:txBody>
      </p:sp>
      <p:pic>
        <p:nvPicPr>
          <p:cNvPr id="14" name="Picture 13">
            <a:extLst>
              <a:ext uri="{FF2B5EF4-FFF2-40B4-BE49-F238E27FC236}">
                <a16:creationId xmlns:a16="http://schemas.microsoft.com/office/drawing/2014/main" id="{B84AFEFE-279A-AB31-6ACE-E70ECB292F1B}"/>
              </a:ext>
            </a:extLst>
          </p:cNvPr>
          <p:cNvPicPr>
            <a:picLocks noChangeAspect="1"/>
          </p:cNvPicPr>
          <p:nvPr/>
        </p:nvPicPr>
        <p:blipFill>
          <a:blip r:embed="rId4"/>
          <a:stretch>
            <a:fillRect/>
          </a:stretch>
        </p:blipFill>
        <p:spPr>
          <a:xfrm>
            <a:off x="1563934" y="1785902"/>
            <a:ext cx="8835528" cy="1501402"/>
          </a:xfrm>
          <a:prstGeom prst="rect">
            <a:avLst/>
          </a:prstGeom>
        </p:spPr>
      </p:pic>
      <p:sp>
        <p:nvSpPr>
          <p:cNvPr id="17" name="TextBox 16">
            <a:extLst>
              <a:ext uri="{FF2B5EF4-FFF2-40B4-BE49-F238E27FC236}">
                <a16:creationId xmlns:a16="http://schemas.microsoft.com/office/drawing/2014/main" id="{DD4F98F3-5AA3-543C-7A6C-FED102B4A9AD}"/>
              </a:ext>
            </a:extLst>
          </p:cNvPr>
          <p:cNvSpPr txBox="1"/>
          <p:nvPr/>
        </p:nvSpPr>
        <p:spPr>
          <a:xfrm>
            <a:off x="2063826" y="1079651"/>
            <a:ext cx="2842352" cy="607098"/>
          </a:xfrm>
          <a:prstGeom prst="rect">
            <a:avLst/>
          </a:prstGeom>
          <a:solidFill>
            <a:srgbClr val="FFFF00"/>
          </a:solidFill>
        </p:spPr>
        <p:style>
          <a:lnRef idx="0">
            <a:schemeClr val="accent6"/>
          </a:lnRef>
          <a:fillRef idx="3">
            <a:schemeClr val="accent6"/>
          </a:fillRef>
          <a:effectRef idx="3">
            <a:schemeClr val="accent6"/>
          </a:effectRef>
          <a:fontRef idx="minor">
            <a:schemeClr val="lt1"/>
          </a:fontRef>
        </p:style>
        <p:txBody>
          <a:bodyPr wrap="square" rtlCol="0">
            <a:noAutofit/>
          </a:bodyPr>
          <a:lstStyle/>
          <a:p>
            <a:pPr algn="ctr"/>
            <a:r>
              <a:rPr lang="en-US" sz="2800" b="1">
                <a:solidFill>
                  <a:schemeClr val="tx1"/>
                </a:solidFill>
                <a:latin typeface="Arial" panose="020B0604020202020204" pitchFamily="34" charset="0"/>
                <a:cs typeface="Arial" panose="020B0604020202020204" pitchFamily="34" charset="0"/>
              </a:rPr>
              <a:t>LOCATION</a:t>
            </a:r>
          </a:p>
        </p:txBody>
      </p:sp>
      <p:sp>
        <p:nvSpPr>
          <p:cNvPr id="18" name="TextBox 17">
            <a:extLst>
              <a:ext uri="{FF2B5EF4-FFF2-40B4-BE49-F238E27FC236}">
                <a16:creationId xmlns:a16="http://schemas.microsoft.com/office/drawing/2014/main" id="{959331C9-0056-D94B-CFB7-C0E607DD07C6}"/>
              </a:ext>
            </a:extLst>
          </p:cNvPr>
          <p:cNvSpPr txBox="1"/>
          <p:nvPr/>
        </p:nvSpPr>
        <p:spPr>
          <a:xfrm>
            <a:off x="5913761" y="1036134"/>
            <a:ext cx="2842352" cy="607098"/>
          </a:xfrm>
          <a:prstGeom prst="rect">
            <a:avLst/>
          </a:prstGeom>
          <a:solidFill>
            <a:srgbClr val="00FF00"/>
          </a:solidFill>
        </p:spPr>
        <p:style>
          <a:lnRef idx="0">
            <a:schemeClr val="accent6"/>
          </a:lnRef>
          <a:fillRef idx="3">
            <a:schemeClr val="accent6"/>
          </a:fillRef>
          <a:effectRef idx="3">
            <a:schemeClr val="accent6"/>
          </a:effectRef>
          <a:fontRef idx="minor">
            <a:schemeClr val="lt1"/>
          </a:fontRef>
        </p:style>
        <p:txBody>
          <a:bodyPr wrap="square" rtlCol="0">
            <a:noAutofit/>
          </a:bodyPr>
          <a:lstStyle/>
          <a:p>
            <a:pPr algn="ctr"/>
            <a:r>
              <a:rPr lang="en-US" sz="2800" b="1">
                <a:solidFill>
                  <a:schemeClr val="tx1"/>
                </a:solidFill>
                <a:latin typeface="Arial" panose="020B0604020202020204" pitchFamily="34" charset="0"/>
                <a:cs typeface="Arial" panose="020B0604020202020204" pitchFamily="34" charset="0"/>
              </a:rPr>
              <a:t>CALL NUMBER</a:t>
            </a:r>
          </a:p>
        </p:txBody>
      </p:sp>
    </p:spTree>
    <p:extLst>
      <p:ext uri="{BB962C8B-B14F-4D97-AF65-F5344CB8AC3E}">
        <p14:creationId xmlns:p14="http://schemas.microsoft.com/office/powerpoint/2010/main" val="1209575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6C840-AF35-1149-845E-D5F8521EE36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A65481-BEAB-2A00-29F5-1DB9F15DE295}"/>
              </a:ext>
            </a:extLst>
          </p:cNvPr>
          <p:cNvSpPr>
            <a:spLocks noGrp="1"/>
          </p:cNvSpPr>
          <p:nvPr>
            <p:ph idx="1"/>
          </p:nvPr>
        </p:nvSpPr>
        <p:spPr>
          <a:xfrm>
            <a:off x="1895121" y="1553379"/>
            <a:ext cx="6813933" cy="871449"/>
          </a:xfrm>
        </p:spPr>
        <p:txBody>
          <a:bodyPr lIns="91440" tIns="45720" rIns="91440" bIns="45720" anchor="t"/>
          <a:lstStyle/>
          <a:p>
            <a:pPr marL="0" indent="0">
              <a:buNone/>
            </a:pPr>
            <a:endParaRPr lang="en-US">
              <a:solidFill>
                <a:srgbClr val="FF0000"/>
              </a:solidFill>
              <a:cs typeface="Calibri"/>
            </a:endParaRPr>
          </a:p>
          <a:p>
            <a:pPr marL="0" indent="0">
              <a:buNone/>
            </a:pPr>
            <a:r>
              <a:rPr lang="en-US">
                <a:cs typeface="Calibri"/>
              </a:rPr>
              <a:t>        </a:t>
            </a:r>
          </a:p>
        </p:txBody>
      </p:sp>
      <p:sp>
        <p:nvSpPr>
          <p:cNvPr id="3" name="Slide Number Placeholder 2">
            <a:extLst>
              <a:ext uri="{FF2B5EF4-FFF2-40B4-BE49-F238E27FC236}">
                <a16:creationId xmlns:a16="http://schemas.microsoft.com/office/drawing/2014/main" id="{58C8B656-84C0-E323-0A27-4DF9B4600D17}"/>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10</a:t>
            </a:fld>
            <a:endParaRPr lang="en-US">
              <a:solidFill>
                <a:prstClr val="black"/>
              </a:solidFill>
            </a:endParaRPr>
          </a:p>
        </p:txBody>
      </p:sp>
      <p:sp>
        <p:nvSpPr>
          <p:cNvPr id="5" name="TextBox 4">
            <a:extLst>
              <a:ext uri="{FF2B5EF4-FFF2-40B4-BE49-F238E27FC236}">
                <a16:creationId xmlns:a16="http://schemas.microsoft.com/office/drawing/2014/main" id="{A2A1AE64-9E37-A2B0-9FBB-EA9322029BFB}"/>
              </a:ext>
            </a:extLst>
          </p:cNvPr>
          <p:cNvSpPr txBox="1"/>
          <p:nvPr/>
        </p:nvSpPr>
        <p:spPr>
          <a:xfrm>
            <a:off x="6096000" y="171781"/>
            <a:ext cx="37424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Logging in</a:t>
            </a:r>
          </a:p>
        </p:txBody>
      </p:sp>
      <p:pic>
        <p:nvPicPr>
          <p:cNvPr id="7" name="Picture 6">
            <a:extLst>
              <a:ext uri="{FF2B5EF4-FFF2-40B4-BE49-F238E27FC236}">
                <a16:creationId xmlns:a16="http://schemas.microsoft.com/office/drawing/2014/main" id="{C8F385EF-698D-1C3C-FEF4-9584B262C6EC}"/>
              </a:ext>
            </a:extLst>
          </p:cNvPr>
          <p:cNvPicPr>
            <a:picLocks noChangeAspect="1"/>
          </p:cNvPicPr>
          <p:nvPr/>
        </p:nvPicPr>
        <p:blipFill>
          <a:blip r:embed="rId3"/>
          <a:stretch>
            <a:fillRect/>
          </a:stretch>
        </p:blipFill>
        <p:spPr>
          <a:xfrm>
            <a:off x="1938160" y="1374722"/>
            <a:ext cx="6727853" cy="1816137"/>
          </a:xfrm>
          <a:prstGeom prst="rect">
            <a:avLst/>
          </a:prstGeom>
          <a:ln w="38100">
            <a:solidFill>
              <a:schemeClr val="tx1"/>
            </a:solidFill>
          </a:ln>
        </p:spPr>
      </p:pic>
      <p:pic>
        <p:nvPicPr>
          <p:cNvPr id="8" name="Picture 7">
            <a:extLst>
              <a:ext uri="{FF2B5EF4-FFF2-40B4-BE49-F238E27FC236}">
                <a16:creationId xmlns:a16="http://schemas.microsoft.com/office/drawing/2014/main" id="{A4D9B3E6-3F07-9AA0-15DF-6C0A3FE29B72}"/>
              </a:ext>
            </a:extLst>
          </p:cNvPr>
          <p:cNvPicPr>
            <a:picLocks noChangeAspect="1"/>
          </p:cNvPicPr>
          <p:nvPr/>
        </p:nvPicPr>
        <p:blipFill>
          <a:blip r:embed="rId4"/>
          <a:stretch>
            <a:fillRect/>
          </a:stretch>
        </p:blipFill>
        <p:spPr>
          <a:xfrm>
            <a:off x="4114801" y="4234756"/>
            <a:ext cx="2069050" cy="2139732"/>
          </a:xfrm>
          <a:prstGeom prst="rect">
            <a:avLst/>
          </a:prstGeom>
        </p:spPr>
      </p:pic>
      <p:sp>
        <p:nvSpPr>
          <p:cNvPr id="9" name="TextBox 8">
            <a:extLst>
              <a:ext uri="{FF2B5EF4-FFF2-40B4-BE49-F238E27FC236}">
                <a16:creationId xmlns:a16="http://schemas.microsoft.com/office/drawing/2014/main" id="{E1DF63AE-BFBB-0720-12C5-B12DB7302FE8}"/>
              </a:ext>
            </a:extLst>
          </p:cNvPr>
          <p:cNvSpPr txBox="1"/>
          <p:nvPr/>
        </p:nvSpPr>
        <p:spPr>
          <a:xfrm>
            <a:off x="2019059" y="3429001"/>
            <a:ext cx="6566053" cy="505991"/>
          </a:xfrm>
          <a:prstGeom prst="rect">
            <a:avLst/>
          </a:prstGeom>
          <a:solidFill>
            <a:srgbClr val="FFC000"/>
          </a:solidFill>
        </p:spPr>
        <p:style>
          <a:lnRef idx="0">
            <a:schemeClr val="accent6"/>
          </a:lnRef>
          <a:fillRef idx="3">
            <a:schemeClr val="accent6"/>
          </a:fillRef>
          <a:effectRef idx="3">
            <a:schemeClr val="accent6"/>
          </a:effectRef>
          <a:fontRef idx="minor">
            <a:schemeClr val="lt1"/>
          </a:fontRef>
        </p:style>
        <p:txBody>
          <a:bodyPr wrap="square" rtlCol="0">
            <a:noAutofit/>
          </a:bodyPr>
          <a:lstStyle/>
          <a:p>
            <a:pPr algn="ctr"/>
            <a:r>
              <a:rPr lang="en-US" sz="2800" b="1"/>
              <a:t>Grants access to CARL e-resources</a:t>
            </a:r>
          </a:p>
          <a:p>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6457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7E7A7BD-A46B-D589-7EDB-0212C34B9871}"/>
              </a:ext>
            </a:extLst>
          </p:cNvPr>
          <p:cNvPicPr>
            <a:picLocks noGrp="1" noChangeAspect="1"/>
          </p:cNvPicPr>
          <p:nvPr>
            <p:ph idx="1"/>
          </p:nvPr>
        </p:nvPicPr>
        <p:blipFill>
          <a:blip r:embed="rId2"/>
          <a:stretch>
            <a:fillRect/>
          </a:stretch>
        </p:blipFill>
        <p:spPr>
          <a:xfrm>
            <a:off x="456453" y="1558561"/>
            <a:ext cx="4736054" cy="4114800"/>
          </a:xfrm>
          <a:prstGeom prst="rect">
            <a:avLst/>
          </a:prstGeom>
        </p:spPr>
      </p:pic>
      <p:sp>
        <p:nvSpPr>
          <p:cNvPr id="3" name="Slide Number Placeholder 2">
            <a:extLst>
              <a:ext uri="{FF2B5EF4-FFF2-40B4-BE49-F238E27FC236}">
                <a16:creationId xmlns:a16="http://schemas.microsoft.com/office/drawing/2014/main" id="{09A44DB1-13A6-3DEC-3D3A-8285F81652B9}"/>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11</a:t>
            </a:fld>
            <a:endParaRPr lang="en-US">
              <a:solidFill>
                <a:prstClr val="black"/>
              </a:solidFill>
            </a:endParaRPr>
          </a:p>
        </p:txBody>
      </p:sp>
      <p:pic>
        <p:nvPicPr>
          <p:cNvPr id="5" name="Picture 4">
            <a:extLst>
              <a:ext uri="{FF2B5EF4-FFF2-40B4-BE49-F238E27FC236}">
                <a16:creationId xmlns:a16="http://schemas.microsoft.com/office/drawing/2014/main" id="{99C6483D-5E5C-7103-0007-AB9B915E82B1}"/>
              </a:ext>
            </a:extLst>
          </p:cNvPr>
          <p:cNvPicPr>
            <a:picLocks noChangeAspect="1"/>
          </p:cNvPicPr>
          <p:nvPr/>
        </p:nvPicPr>
        <p:blipFill>
          <a:blip r:embed="rId3"/>
          <a:stretch>
            <a:fillRect/>
          </a:stretch>
        </p:blipFill>
        <p:spPr>
          <a:xfrm>
            <a:off x="5415777" y="1452880"/>
            <a:ext cx="6775726" cy="4704080"/>
          </a:xfrm>
          <a:prstGeom prst="rect">
            <a:avLst/>
          </a:prstGeom>
        </p:spPr>
      </p:pic>
      <p:cxnSp>
        <p:nvCxnSpPr>
          <p:cNvPr id="7" name="Straight Arrow Connector 6">
            <a:extLst>
              <a:ext uri="{FF2B5EF4-FFF2-40B4-BE49-F238E27FC236}">
                <a16:creationId xmlns:a16="http://schemas.microsoft.com/office/drawing/2014/main" id="{E581BBB9-AF35-A878-15C6-A36F48F78730}"/>
              </a:ext>
            </a:extLst>
          </p:cNvPr>
          <p:cNvCxnSpPr/>
          <p:nvPr/>
        </p:nvCxnSpPr>
        <p:spPr>
          <a:xfrm flipH="1">
            <a:off x="2824479" y="3992880"/>
            <a:ext cx="1046480" cy="8128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0690BE-3D1D-EA2D-9E6E-6AB6E46E86B9}"/>
              </a:ext>
            </a:extLst>
          </p:cNvPr>
          <p:cNvSpPr txBox="1"/>
          <p:nvPr/>
        </p:nvSpPr>
        <p:spPr>
          <a:xfrm>
            <a:off x="6096000" y="171781"/>
            <a:ext cx="37424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a:ea typeface="Calibri"/>
                <a:cs typeface="Calibri"/>
              </a:rPr>
              <a:t>CGSS Resident Page</a:t>
            </a:r>
            <a:endParaRPr lang="en-US" sz="2800" b="1" dirty="0">
              <a:effectLst>
                <a:outerShdw blurRad="38100" dist="38100" dir="2700000" algn="tl">
                  <a:srgbClr val="000000">
                    <a:alpha val="43137"/>
                  </a:srgbClr>
                </a:outerShdw>
              </a:effectLst>
              <a:latin typeface="Calibri"/>
              <a:ea typeface="Calibri"/>
              <a:cs typeface="Calibri"/>
            </a:endParaRPr>
          </a:p>
        </p:txBody>
      </p:sp>
    </p:spTree>
    <p:extLst>
      <p:ext uri="{BB962C8B-B14F-4D97-AF65-F5344CB8AC3E}">
        <p14:creationId xmlns:p14="http://schemas.microsoft.com/office/powerpoint/2010/main" val="2582134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D7EA8BF-AD1B-2063-DF44-CFB94B5949AB}"/>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12</a:t>
            </a:fld>
            <a:endParaRPr lang="en-US">
              <a:solidFill>
                <a:prstClr val="black"/>
              </a:solidFill>
            </a:endParaRPr>
          </a:p>
        </p:txBody>
      </p:sp>
      <p:pic>
        <p:nvPicPr>
          <p:cNvPr id="8" name="Picture 8" descr="A-Z databases.JPG">
            <a:extLst>
              <a:ext uri="{FF2B5EF4-FFF2-40B4-BE49-F238E27FC236}">
                <a16:creationId xmlns:a16="http://schemas.microsoft.com/office/drawing/2014/main" id="{9C565286-3735-E411-D948-763FF4C515DC}"/>
              </a:ext>
            </a:extLst>
          </p:cNvPr>
          <p:cNvPicPr>
            <a:picLocks noChangeAspect="1"/>
          </p:cNvPicPr>
          <p:nvPr/>
        </p:nvPicPr>
        <p:blipFill>
          <a:blip r:embed="rId3"/>
          <a:stretch>
            <a:fillRect/>
          </a:stretch>
        </p:blipFill>
        <p:spPr>
          <a:xfrm>
            <a:off x="1524000" y="1072331"/>
            <a:ext cx="3850060" cy="1489722"/>
          </a:xfrm>
          <a:prstGeom prst="rect">
            <a:avLst/>
          </a:prstGeom>
        </p:spPr>
      </p:pic>
      <p:sp>
        <p:nvSpPr>
          <p:cNvPr id="9" name="TextBox 8">
            <a:extLst>
              <a:ext uri="{FF2B5EF4-FFF2-40B4-BE49-F238E27FC236}">
                <a16:creationId xmlns:a16="http://schemas.microsoft.com/office/drawing/2014/main" id="{B9C476F1-A6AF-1035-594B-E100B8710957}"/>
              </a:ext>
            </a:extLst>
          </p:cNvPr>
          <p:cNvSpPr txBox="1"/>
          <p:nvPr/>
        </p:nvSpPr>
        <p:spPr>
          <a:xfrm>
            <a:off x="6286025" y="168906"/>
            <a:ext cx="35718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CARL eResources</a:t>
            </a:r>
          </a:p>
        </p:txBody>
      </p:sp>
      <p:pic>
        <p:nvPicPr>
          <p:cNvPr id="1027" name="Picture 1">
            <a:extLst>
              <a:ext uri="{FF2B5EF4-FFF2-40B4-BE49-F238E27FC236}">
                <a16:creationId xmlns:a16="http://schemas.microsoft.com/office/drawing/2014/main" id="{C667FD68-DBFE-E5DA-DDC1-6362182400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4551" y="2942257"/>
            <a:ext cx="8726982" cy="261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08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36128-514A-6A16-5E3A-46BEDF44FCA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7B744D-35D6-FC53-BFCA-129A4D940003}"/>
              </a:ext>
            </a:extLst>
          </p:cNvPr>
          <p:cNvSpPr>
            <a:spLocks noGrp="1"/>
          </p:cNvSpPr>
          <p:nvPr>
            <p:ph idx="1"/>
          </p:nvPr>
        </p:nvSpPr>
        <p:spPr/>
        <p:txBody>
          <a:bodyPr lIns="91440" tIns="45720" rIns="91440" bIns="45720" anchor="t"/>
          <a:lstStyle/>
          <a:p>
            <a:pPr marL="0" indent="0">
              <a:buNone/>
            </a:pPr>
            <a:r>
              <a:rPr lang="en-US" b="1">
                <a:cs typeface="Calibri"/>
              </a:rPr>
              <a:t>Databases:</a:t>
            </a:r>
          </a:p>
          <a:p>
            <a:pPr>
              <a:lnSpc>
                <a:spcPct val="150000"/>
              </a:lnSpc>
            </a:pPr>
            <a:r>
              <a:rPr lang="en-US">
                <a:cs typeface="Calibri"/>
              </a:rPr>
              <a:t>Digital National Security Archive from ProQuest </a:t>
            </a:r>
            <a:endParaRPr lang="en-US">
              <a:ea typeface="+mn-lt"/>
              <a:cs typeface="+mn-lt"/>
            </a:endParaRPr>
          </a:p>
          <a:p>
            <a:pPr>
              <a:lnSpc>
                <a:spcPct val="150000"/>
              </a:lnSpc>
            </a:pPr>
            <a:r>
              <a:rPr lang="en-US">
                <a:cs typeface="Calibri"/>
              </a:rPr>
              <a:t>ProQuest Military </a:t>
            </a:r>
          </a:p>
          <a:p>
            <a:pPr>
              <a:lnSpc>
                <a:spcPct val="150000"/>
              </a:lnSpc>
            </a:pPr>
            <a:r>
              <a:rPr lang="en-US">
                <a:ea typeface="+mn-lt"/>
                <a:cs typeface="+mn-lt"/>
              </a:rPr>
              <a:t>EBSCO Military/Academic/Business collections</a:t>
            </a:r>
          </a:p>
          <a:p>
            <a:pPr>
              <a:lnSpc>
                <a:spcPct val="150000"/>
              </a:lnSpc>
            </a:pPr>
            <a:r>
              <a:rPr lang="en-US">
                <a:cs typeface="Calibri"/>
              </a:rPr>
              <a:t>Swank (streaming movies)</a:t>
            </a:r>
          </a:p>
          <a:p>
            <a:pPr>
              <a:lnSpc>
                <a:spcPct val="150000"/>
              </a:lnSpc>
            </a:pPr>
            <a:r>
              <a:rPr lang="en-US">
                <a:cs typeface="Calibri"/>
              </a:rPr>
              <a:t>Libby (audiobooks)</a:t>
            </a:r>
          </a:p>
          <a:p>
            <a:pPr>
              <a:lnSpc>
                <a:spcPct val="150000"/>
              </a:lnSpc>
            </a:pPr>
            <a:r>
              <a:rPr lang="en-US">
                <a:cs typeface="Calibri"/>
              </a:rPr>
              <a:t>JSTOR Security Studies and eBooks</a:t>
            </a:r>
          </a:p>
          <a:p>
            <a:pPr>
              <a:lnSpc>
                <a:spcPct val="150000"/>
              </a:lnSpc>
            </a:pPr>
            <a:r>
              <a:rPr lang="en-US">
                <a:cs typeface="Calibri"/>
              </a:rPr>
              <a:t>JANES </a:t>
            </a:r>
          </a:p>
          <a:p>
            <a:pPr marL="0" indent="0">
              <a:lnSpc>
                <a:spcPct val="150000"/>
              </a:lnSpc>
              <a:buNone/>
            </a:pPr>
            <a:r>
              <a:rPr lang="en-US">
                <a:ea typeface="+mn-lt"/>
                <a:cs typeface="+mn-lt"/>
              </a:rPr>
              <a:t>Newspapers: </a:t>
            </a:r>
            <a:endParaRPr lang="en-US">
              <a:cs typeface="Calibri"/>
            </a:endParaRPr>
          </a:p>
          <a:p>
            <a:pPr>
              <a:lnSpc>
                <a:spcPct val="150000"/>
              </a:lnSpc>
            </a:pPr>
            <a:r>
              <a:rPr lang="en-US">
                <a:ea typeface="+mn-lt"/>
                <a:cs typeface="+mn-lt"/>
              </a:rPr>
              <a:t>U.S. Major Dailies (Coverage: 1849-2019)</a:t>
            </a:r>
          </a:p>
          <a:p>
            <a:pPr>
              <a:lnSpc>
                <a:spcPct val="150000"/>
              </a:lnSpc>
            </a:pPr>
            <a:r>
              <a:rPr lang="en-US">
                <a:ea typeface="+mn-lt"/>
                <a:cs typeface="+mn-lt"/>
              </a:rPr>
              <a:t>NewsBank</a:t>
            </a:r>
          </a:p>
          <a:p>
            <a:pPr>
              <a:lnSpc>
                <a:spcPct val="150000"/>
              </a:lnSpc>
            </a:pPr>
            <a:r>
              <a:rPr lang="en-US">
                <a:ea typeface="+mn-lt"/>
                <a:cs typeface="+mn-lt"/>
              </a:rPr>
              <a:t>Newspaper Source Plus</a:t>
            </a:r>
            <a:endParaRPr lang="en-US"/>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p:txBody>
      </p:sp>
      <p:sp>
        <p:nvSpPr>
          <p:cNvPr id="3" name="Slide Number Placeholder 2">
            <a:extLst>
              <a:ext uri="{FF2B5EF4-FFF2-40B4-BE49-F238E27FC236}">
                <a16:creationId xmlns:a16="http://schemas.microsoft.com/office/drawing/2014/main" id="{26A6FE10-7D91-FBDA-B7C7-1425FFA5FF76}"/>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13</a:t>
            </a:fld>
            <a:endParaRPr lang="en-US">
              <a:solidFill>
                <a:prstClr val="black"/>
              </a:solidFill>
            </a:endParaRPr>
          </a:p>
        </p:txBody>
      </p:sp>
      <p:pic>
        <p:nvPicPr>
          <p:cNvPr id="5" name="Picture 5">
            <a:extLst>
              <a:ext uri="{FF2B5EF4-FFF2-40B4-BE49-F238E27FC236}">
                <a16:creationId xmlns:a16="http://schemas.microsoft.com/office/drawing/2014/main" id="{406FD463-F2FB-0108-B106-1D33C7D27534}"/>
              </a:ext>
            </a:extLst>
          </p:cNvPr>
          <p:cNvPicPr>
            <a:picLocks noChangeAspect="1"/>
          </p:cNvPicPr>
          <p:nvPr/>
        </p:nvPicPr>
        <p:blipFill>
          <a:blip r:embed="rId3"/>
          <a:stretch>
            <a:fillRect/>
          </a:stretch>
        </p:blipFill>
        <p:spPr>
          <a:xfrm>
            <a:off x="9211792" y="4980272"/>
            <a:ext cx="970844" cy="1303983"/>
          </a:xfrm>
          <a:prstGeom prst="rect">
            <a:avLst/>
          </a:prstGeom>
          <a:ln w="28575">
            <a:solidFill>
              <a:schemeClr val="tx1"/>
            </a:solidFill>
          </a:ln>
        </p:spPr>
      </p:pic>
      <p:pic>
        <p:nvPicPr>
          <p:cNvPr id="6" name="Picture 6">
            <a:extLst>
              <a:ext uri="{FF2B5EF4-FFF2-40B4-BE49-F238E27FC236}">
                <a16:creationId xmlns:a16="http://schemas.microsoft.com/office/drawing/2014/main" id="{D46FDD2A-C5B4-F39F-0336-0D4DA60D28D2}"/>
              </a:ext>
            </a:extLst>
          </p:cNvPr>
          <p:cNvPicPr>
            <a:picLocks noChangeAspect="1"/>
          </p:cNvPicPr>
          <p:nvPr/>
        </p:nvPicPr>
        <p:blipFill>
          <a:blip r:embed="rId4"/>
          <a:stretch>
            <a:fillRect/>
          </a:stretch>
        </p:blipFill>
        <p:spPr>
          <a:xfrm>
            <a:off x="7439435" y="2155044"/>
            <a:ext cx="2743200" cy="1042095"/>
          </a:xfrm>
          <a:prstGeom prst="rect">
            <a:avLst/>
          </a:prstGeom>
          <a:ln w="28575">
            <a:solidFill>
              <a:schemeClr val="tx1"/>
            </a:solidFill>
          </a:ln>
        </p:spPr>
      </p:pic>
      <p:pic>
        <p:nvPicPr>
          <p:cNvPr id="7" name="Picture 7">
            <a:extLst>
              <a:ext uri="{FF2B5EF4-FFF2-40B4-BE49-F238E27FC236}">
                <a16:creationId xmlns:a16="http://schemas.microsoft.com/office/drawing/2014/main" id="{93C5D4BA-24EE-69D0-880D-0CE513CF5716}"/>
              </a:ext>
            </a:extLst>
          </p:cNvPr>
          <p:cNvPicPr>
            <a:picLocks noChangeAspect="1"/>
          </p:cNvPicPr>
          <p:nvPr/>
        </p:nvPicPr>
        <p:blipFill>
          <a:blip r:embed="rId5"/>
          <a:stretch>
            <a:fillRect/>
          </a:stretch>
        </p:blipFill>
        <p:spPr>
          <a:xfrm>
            <a:off x="7454676" y="3317911"/>
            <a:ext cx="2743200" cy="1543050"/>
          </a:xfrm>
          <a:prstGeom prst="rect">
            <a:avLst/>
          </a:prstGeom>
          <a:ln w="28575">
            <a:solidFill>
              <a:schemeClr val="tx1"/>
            </a:solidFill>
          </a:ln>
        </p:spPr>
      </p:pic>
      <p:pic>
        <p:nvPicPr>
          <p:cNvPr id="8" name="Picture 8" descr="A-Z databases.JPG">
            <a:extLst>
              <a:ext uri="{FF2B5EF4-FFF2-40B4-BE49-F238E27FC236}">
                <a16:creationId xmlns:a16="http://schemas.microsoft.com/office/drawing/2014/main" id="{0533D39A-C99B-873A-0A71-9ADBD333339D}"/>
              </a:ext>
            </a:extLst>
          </p:cNvPr>
          <p:cNvPicPr>
            <a:picLocks noChangeAspect="1"/>
          </p:cNvPicPr>
          <p:nvPr/>
        </p:nvPicPr>
        <p:blipFill>
          <a:blip r:embed="rId6"/>
          <a:stretch>
            <a:fillRect/>
          </a:stretch>
        </p:blipFill>
        <p:spPr>
          <a:xfrm>
            <a:off x="7863299" y="1313670"/>
            <a:ext cx="1895475" cy="733425"/>
          </a:xfrm>
          <a:prstGeom prst="rect">
            <a:avLst/>
          </a:prstGeom>
        </p:spPr>
      </p:pic>
      <p:pic>
        <p:nvPicPr>
          <p:cNvPr id="1026" name="Picture 2">
            <a:extLst>
              <a:ext uri="{FF2B5EF4-FFF2-40B4-BE49-F238E27FC236}">
                <a16:creationId xmlns:a16="http://schemas.microsoft.com/office/drawing/2014/main" id="{873E9DBB-BD94-CF82-DDB5-8E4DAB77EE2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9686"/>
          <a:stretch/>
        </p:blipFill>
        <p:spPr bwMode="auto">
          <a:xfrm>
            <a:off x="7486800" y="5356037"/>
            <a:ext cx="1339476" cy="55245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A52367B-D280-0E25-A468-16CAFAD2B4A2}"/>
              </a:ext>
            </a:extLst>
          </p:cNvPr>
          <p:cNvSpPr txBox="1"/>
          <p:nvPr/>
        </p:nvSpPr>
        <p:spPr>
          <a:xfrm>
            <a:off x="6286025" y="168906"/>
            <a:ext cx="35718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CARL eResources</a:t>
            </a:r>
          </a:p>
        </p:txBody>
      </p:sp>
    </p:spTree>
    <p:extLst>
      <p:ext uri="{BB962C8B-B14F-4D97-AF65-F5344CB8AC3E}">
        <p14:creationId xmlns:p14="http://schemas.microsoft.com/office/powerpoint/2010/main" val="1207963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7EC788-AE32-D7B7-6203-8057051C28FD}"/>
              </a:ext>
            </a:extLst>
          </p:cNvPr>
          <p:cNvSpPr>
            <a:spLocks noGrp="1"/>
          </p:cNvSpPr>
          <p:nvPr>
            <p:ph idx="1"/>
          </p:nvPr>
        </p:nvSpPr>
        <p:spPr>
          <a:xfrm>
            <a:off x="1628276" y="1509311"/>
            <a:ext cx="8303341" cy="4329630"/>
          </a:xfrm>
        </p:spPr>
        <p:txBody>
          <a:bodyPr lIns="91440" tIns="45720" rIns="91440" bIns="45720" anchor="t"/>
          <a:lstStyle/>
          <a:p>
            <a:pPr marL="0" indent="0">
              <a:buNone/>
            </a:pPr>
            <a:endParaRPr lang="en-US">
              <a:ea typeface="+mn-lt"/>
              <a:cs typeface="+mn-lt"/>
            </a:endParaRPr>
          </a:p>
          <a:p>
            <a:pPr marL="0" indent="0">
              <a:buNone/>
            </a:pPr>
            <a:r>
              <a:rPr lang="en-US">
                <a:ea typeface="+mn-lt"/>
                <a:cs typeface="+mn-lt"/>
              </a:rPr>
              <a:t>Chicago Manual of Style Online</a:t>
            </a:r>
          </a:p>
          <a:p>
            <a:pPr marL="0" indent="0">
              <a:buNone/>
            </a:pPr>
            <a:r>
              <a:rPr lang="en-US">
                <a:latin typeface="Arial"/>
                <a:ea typeface="+mn-lt"/>
                <a:cs typeface="+mn-lt"/>
              </a:rPr>
              <a:t>In library copies of print edition</a:t>
            </a:r>
          </a:p>
          <a:p>
            <a:pPr marL="0" indent="0">
              <a:buNone/>
            </a:pPr>
            <a:endParaRPr lang="en-US">
              <a:ea typeface="+mn-lt"/>
              <a:cs typeface="+mn-lt"/>
            </a:endParaRPr>
          </a:p>
          <a:p>
            <a:pPr marL="0" indent="0">
              <a:buNone/>
            </a:pPr>
            <a:r>
              <a:rPr lang="en-US">
                <a:ea typeface="+mn-lt"/>
                <a:cs typeface="+mn-lt"/>
              </a:rPr>
              <a:t>For more citation resources see our guide at</a:t>
            </a:r>
          </a:p>
          <a:p>
            <a:pPr marL="0" indent="0">
              <a:buNone/>
            </a:pPr>
            <a:r>
              <a:rPr lang="en-US">
                <a:ea typeface="+mn-lt"/>
                <a:cs typeface="+mn-lt"/>
              </a:rPr>
              <a:t>https://carlcgsc.libguides.com/readwritecite</a:t>
            </a:r>
          </a:p>
          <a:p>
            <a:pPr marL="192405" indent="-192405"/>
            <a:endParaRPr lang="en-US">
              <a:cs typeface="Calibri"/>
            </a:endParaRPr>
          </a:p>
        </p:txBody>
      </p:sp>
      <p:sp>
        <p:nvSpPr>
          <p:cNvPr id="3" name="Slide Number Placeholder 2">
            <a:extLst>
              <a:ext uri="{FF2B5EF4-FFF2-40B4-BE49-F238E27FC236}">
                <a16:creationId xmlns:a16="http://schemas.microsoft.com/office/drawing/2014/main" id="{22E729FA-47CC-BFE0-1686-058F8AE18A66}"/>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14</a:t>
            </a:fld>
            <a:endParaRPr lang="en-US">
              <a:solidFill>
                <a:prstClr val="black"/>
              </a:solidFill>
            </a:endParaRPr>
          </a:p>
        </p:txBody>
      </p:sp>
      <p:sp>
        <p:nvSpPr>
          <p:cNvPr id="5" name="TextBox 4">
            <a:extLst>
              <a:ext uri="{FF2B5EF4-FFF2-40B4-BE49-F238E27FC236}">
                <a16:creationId xmlns:a16="http://schemas.microsoft.com/office/drawing/2014/main" id="{2CE99709-D2C5-C518-95BA-B11AD1932430}"/>
              </a:ext>
            </a:extLst>
          </p:cNvPr>
          <p:cNvSpPr txBox="1"/>
          <p:nvPr/>
        </p:nvSpPr>
        <p:spPr>
          <a:xfrm>
            <a:off x="6283287" y="129721"/>
            <a:ext cx="362947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Citation Resources</a:t>
            </a:r>
          </a:p>
        </p:txBody>
      </p:sp>
      <p:pic>
        <p:nvPicPr>
          <p:cNvPr id="8" name="Picture 7">
            <a:extLst>
              <a:ext uri="{FF2B5EF4-FFF2-40B4-BE49-F238E27FC236}">
                <a16:creationId xmlns:a16="http://schemas.microsoft.com/office/drawing/2014/main" id="{B67C0423-A2A1-5715-B52B-FB9EDEB75012}"/>
              </a:ext>
            </a:extLst>
          </p:cNvPr>
          <p:cNvPicPr>
            <a:picLocks noChangeAspect="1"/>
          </p:cNvPicPr>
          <p:nvPr/>
        </p:nvPicPr>
        <p:blipFill>
          <a:blip r:embed="rId3"/>
          <a:stretch>
            <a:fillRect/>
          </a:stretch>
        </p:blipFill>
        <p:spPr>
          <a:xfrm>
            <a:off x="6797905" y="1365344"/>
            <a:ext cx="3486637" cy="4696480"/>
          </a:xfrm>
          <a:prstGeom prst="rect">
            <a:avLst/>
          </a:prstGeom>
        </p:spPr>
      </p:pic>
      <p:pic>
        <p:nvPicPr>
          <p:cNvPr id="11" name="Picture 10">
            <a:extLst>
              <a:ext uri="{FF2B5EF4-FFF2-40B4-BE49-F238E27FC236}">
                <a16:creationId xmlns:a16="http://schemas.microsoft.com/office/drawing/2014/main" id="{DF04B444-1F12-6957-01AF-47870A3364FD}"/>
              </a:ext>
            </a:extLst>
          </p:cNvPr>
          <p:cNvPicPr>
            <a:picLocks noChangeAspect="1"/>
          </p:cNvPicPr>
          <p:nvPr/>
        </p:nvPicPr>
        <p:blipFill>
          <a:blip r:embed="rId4"/>
          <a:stretch>
            <a:fillRect/>
          </a:stretch>
        </p:blipFill>
        <p:spPr>
          <a:xfrm>
            <a:off x="1981200" y="3429000"/>
            <a:ext cx="3114060" cy="3114060"/>
          </a:xfrm>
          <a:prstGeom prst="rect">
            <a:avLst/>
          </a:prstGeom>
        </p:spPr>
      </p:pic>
    </p:spTree>
    <p:extLst>
      <p:ext uri="{BB962C8B-B14F-4D97-AF65-F5344CB8AC3E}">
        <p14:creationId xmlns:p14="http://schemas.microsoft.com/office/powerpoint/2010/main" val="288280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AF51-FAE8-3D4F-A84F-184443B117A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19F79BA-E7C3-312A-6BEA-705D98F156F1}"/>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15</a:t>
            </a:fld>
            <a:endParaRPr lang="en-US">
              <a:solidFill>
                <a:prstClr val="black"/>
              </a:solidFill>
            </a:endParaRPr>
          </a:p>
        </p:txBody>
      </p:sp>
      <p:sp>
        <p:nvSpPr>
          <p:cNvPr id="9" name="TextBox 8">
            <a:extLst>
              <a:ext uri="{FF2B5EF4-FFF2-40B4-BE49-F238E27FC236}">
                <a16:creationId xmlns:a16="http://schemas.microsoft.com/office/drawing/2014/main" id="{77F42716-022E-D878-356F-25B9F2F9FE3B}"/>
              </a:ext>
            </a:extLst>
          </p:cNvPr>
          <p:cNvSpPr txBox="1"/>
          <p:nvPr/>
        </p:nvSpPr>
        <p:spPr>
          <a:xfrm>
            <a:off x="6286025" y="168906"/>
            <a:ext cx="35718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Subject Guides</a:t>
            </a:r>
          </a:p>
        </p:txBody>
      </p:sp>
      <p:sp>
        <p:nvSpPr>
          <p:cNvPr id="11" name="TextBox 10">
            <a:extLst>
              <a:ext uri="{FF2B5EF4-FFF2-40B4-BE49-F238E27FC236}">
                <a16:creationId xmlns:a16="http://schemas.microsoft.com/office/drawing/2014/main" id="{C328325B-B90F-268B-FBD2-A4E5A68A2EB3}"/>
              </a:ext>
            </a:extLst>
          </p:cNvPr>
          <p:cNvSpPr txBox="1"/>
          <p:nvPr/>
        </p:nvSpPr>
        <p:spPr>
          <a:xfrm>
            <a:off x="2151962" y="1134737"/>
            <a:ext cx="3183875" cy="2758202"/>
          </a:xfrm>
          <a:prstGeom prst="round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en-US" sz="2400" b="1">
                <a:solidFill>
                  <a:schemeClr val="tx1"/>
                </a:solidFill>
              </a:rPr>
              <a:t>Library Subject Guides </a:t>
            </a:r>
            <a:r>
              <a:rPr lang="en-US">
                <a:solidFill>
                  <a:schemeClr val="tx1"/>
                </a:solidFill>
              </a:rPr>
              <a:t>(</a:t>
            </a:r>
            <a:r>
              <a:rPr lang="en-US" err="1">
                <a:solidFill>
                  <a:schemeClr val="tx1"/>
                </a:solidFill>
              </a:rPr>
              <a:t>LibGuides</a:t>
            </a:r>
            <a:r>
              <a:rPr lang="en-US">
                <a:solidFill>
                  <a:schemeClr val="tx1"/>
                </a:solidFill>
              </a:rPr>
              <a:t>)</a:t>
            </a:r>
          </a:p>
          <a:p>
            <a:pPr marL="285750" indent="-285750">
              <a:buFont typeface="Arial" panose="020B0604020202020204" pitchFamily="34" charset="0"/>
              <a:buChar char="•"/>
            </a:pPr>
            <a:endParaRPr lang="en-US">
              <a:solidFill>
                <a:schemeClr val="tx1"/>
              </a:solidFill>
            </a:endParaRPr>
          </a:p>
          <a:p>
            <a:pPr marL="285750" indent="-285750">
              <a:buFont typeface="Arial" panose="020B0604020202020204" pitchFamily="34" charset="0"/>
              <a:buChar char="•"/>
            </a:pPr>
            <a:r>
              <a:rPr lang="en-US">
                <a:solidFill>
                  <a:schemeClr val="tx1"/>
                </a:solidFill>
              </a:rPr>
              <a:t>H400</a:t>
            </a:r>
          </a:p>
          <a:p>
            <a:pPr marL="285750" indent="-285750">
              <a:buFont typeface="Arial" panose="020B0604020202020204" pitchFamily="34" charset="0"/>
              <a:buChar char="•"/>
            </a:pPr>
            <a:r>
              <a:rPr lang="en-US">
                <a:solidFill>
                  <a:schemeClr val="tx1"/>
                </a:solidFill>
              </a:rPr>
              <a:t>Russia</a:t>
            </a:r>
          </a:p>
          <a:p>
            <a:pPr marL="285750" indent="-285750">
              <a:buFont typeface="Arial" panose="020B0604020202020204" pitchFamily="34" charset="0"/>
              <a:buChar char="•"/>
            </a:pPr>
            <a:r>
              <a:rPr lang="en-US">
                <a:solidFill>
                  <a:schemeClr val="tx1"/>
                </a:solidFill>
              </a:rPr>
              <a:t>PRC</a:t>
            </a:r>
          </a:p>
          <a:p>
            <a:pPr marL="285750" indent="-285750">
              <a:buFont typeface="Arial" panose="020B0604020202020204" pitchFamily="34" charset="0"/>
              <a:buChar char="•"/>
            </a:pPr>
            <a:r>
              <a:rPr lang="en-US">
                <a:solidFill>
                  <a:schemeClr val="tx1"/>
                </a:solidFill>
              </a:rPr>
              <a:t>Wargaming</a:t>
            </a:r>
          </a:p>
          <a:p>
            <a:pPr marL="285750" indent="-285750">
              <a:buFont typeface="Arial" panose="020B0604020202020204" pitchFamily="34" charset="0"/>
              <a:buChar char="•"/>
            </a:pPr>
            <a:r>
              <a:rPr lang="en-US">
                <a:solidFill>
                  <a:schemeClr val="tx1"/>
                </a:solidFill>
              </a:rPr>
              <a:t>And more</a:t>
            </a:r>
          </a:p>
        </p:txBody>
      </p:sp>
      <p:pic>
        <p:nvPicPr>
          <p:cNvPr id="5" name="Picture 4">
            <a:extLst>
              <a:ext uri="{FF2B5EF4-FFF2-40B4-BE49-F238E27FC236}">
                <a16:creationId xmlns:a16="http://schemas.microsoft.com/office/drawing/2014/main" id="{AF58D36C-9428-CAA1-FB2E-A6DF7C88A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0826" y="1721987"/>
            <a:ext cx="6027174" cy="4341904"/>
          </a:xfrm>
          <a:prstGeom prst="rect">
            <a:avLst/>
          </a:prstGeom>
        </p:spPr>
      </p:pic>
      <p:pic>
        <p:nvPicPr>
          <p:cNvPr id="7" name="Picture 6">
            <a:extLst>
              <a:ext uri="{FF2B5EF4-FFF2-40B4-BE49-F238E27FC236}">
                <a16:creationId xmlns:a16="http://schemas.microsoft.com/office/drawing/2014/main" id="{6B156540-65C4-BA55-2E38-F6E73C5B2DE6}"/>
              </a:ext>
            </a:extLst>
          </p:cNvPr>
          <p:cNvPicPr>
            <a:picLocks noChangeAspect="1"/>
          </p:cNvPicPr>
          <p:nvPr/>
        </p:nvPicPr>
        <p:blipFill>
          <a:blip r:embed="rId4"/>
          <a:stretch>
            <a:fillRect/>
          </a:stretch>
        </p:blipFill>
        <p:spPr>
          <a:xfrm>
            <a:off x="1664110" y="3656577"/>
            <a:ext cx="3064899" cy="3064899"/>
          </a:xfrm>
          <a:prstGeom prst="rect">
            <a:avLst/>
          </a:prstGeom>
        </p:spPr>
      </p:pic>
    </p:spTree>
    <p:extLst>
      <p:ext uri="{BB962C8B-B14F-4D97-AF65-F5344CB8AC3E}">
        <p14:creationId xmlns:p14="http://schemas.microsoft.com/office/powerpoint/2010/main" val="198481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sk a librarian.JPG">
            <a:extLst>
              <a:ext uri="{FF2B5EF4-FFF2-40B4-BE49-F238E27FC236}">
                <a16:creationId xmlns:a16="http://schemas.microsoft.com/office/drawing/2014/main" id="{CFDC5183-26FF-E06A-9039-5B8EB7C7DDD1}"/>
              </a:ext>
            </a:extLst>
          </p:cNvPr>
          <p:cNvPicPr>
            <a:picLocks noChangeAspect="1"/>
          </p:cNvPicPr>
          <p:nvPr/>
        </p:nvPicPr>
        <p:blipFill>
          <a:blip r:embed="rId3"/>
          <a:srcRect t="47240"/>
          <a:stretch>
            <a:fillRect/>
          </a:stretch>
        </p:blipFill>
        <p:spPr>
          <a:xfrm>
            <a:off x="1772934" y="1086520"/>
            <a:ext cx="4775812" cy="4023572"/>
          </a:xfrm>
          <a:prstGeom prst="rect">
            <a:avLst/>
          </a:prstGeom>
          <a:ln w="28575">
            <a:solidFill>
              <a:schemeClr val="tx1"/>
            </a:solidFill>
          </a:ln>
        </p:spPr>
      </p:pic>
      <p:sp>
        <p:nvSpPr>
          <p:cNvPr id="2" name="Content Placeholder 1">
            <a:extLst>
              <a:ext uri="{FF2B5EF4-FFF2-40B4-BE49-F238E27FC236}">
                <a16:creationId xmlns:a16="http://schemas.microsoft.com/office/drawing/2014/main" id="{8F6F703C-9C62-6EBB-3456-F9CBD2983CC2}"/>
              </a:ext>
            </a:extLst>
          </p:cNvPr>
          <p:cNvSpPr>
            <a:spLocks noGrp="1"/>
          </p:cNvSpPr>
          <p:nvPr>
            <p:ph idx="1"/>
          </p:nvPr>
        </p:nvSpPr>
        <p:spPr>
          <a:xfrm>
            <a:off x="6954000" y="2696750"/>
            <a:ext cx="3141123" cy="2965921"/>
          </a:xfrm>
        </p:spPr>
        <p:txBody>
          <a:bodyPr lIns="91440" tIns="45720" rIns="91440" bIns="45720" anchor="t"/>
          <a:lstStyle/>
          <a:p>
            <a:pPr marL="342900" indent="-342900">
              <a:buFont typeface="Arial"/>
              <a:buChar char="•"/>
            </a:pPr>
            <a:r>
              <a:rPr lang="en-US">
                <a:ea typeface="+mn-lt"/>
                <a:cs typeface="+mn-lt"/>
              </a:rPr>
              <a:t>Easiest way to contact library staff</a:t>
            </a:r>
            <a:endParaRPr lang="en-US">
              <a:cs typeface="Calibri" panose="020F0502020204030204"/>
            </a:endParaRPr>
          </a:p>
          <a:p>
            <a:pPr marL="342900" indent="-342900">
              <a:buFont typeface="Arial"/>
              <a:buChar char="•"/>
            </a:pPr>
            <a:r>
              <a:rPr lang="en-US">
                <a:ea typeface="+mn-lt"/>
                <a:cs typeface="+mn-lt"/>
              </a:rPr>
              <a:t>All questions addressed within 24 to 48 hours</a:t>
            </a:r>
          </a:p>
          <a:p>
            <a:pPr marL="342900" indent="-342900">
              <a:buFont typeface="Arial"/>
              <a:buChar char="•"/>
            </a:pPr>
            <a:r>
              <a:rPr lang="en-US">
                <a:ea typeface="+mn-lt"/>
                <a:cs typeface="+mn-lt"/>
              </a:rPr>
              <a:t>CGSC students have priority</a:t>
            </a:r>
            <a:endParaRPr lang="en-US">
              <a:cs typeface="Calibri" panose="020F0502020204030204"/>
            </a:endParaRPr>
          </a:p>
          <a:p>
            <a:pPr marL="342900" indent="-342900">
              <a:buFont typeface="Arial"/>
              <a:buChar char="•"/>
            </a:pPr>
            <a:r>
              <a:rPr lang="en-US">
                <a:ea typeface="+mn-lt"/>
                <a:cs typeface="+mn-lt"/>
              </a:rPr>
              <a:t>Allows for follow-up with relevant materials and information</a:t>
            </a:r>
            <a:endParaRPr lang="en-US">
              <a:cs typeface="Calibri" panose="020F0502020204030204"/>
            </a:endParaRPr>
          </a:p>
        </p:txBody>
      </p:sp>
      <p:sp>
        <p:nvSpPr>
          <p:cNvPr id="3" name="Slide Number Placeholder 2">
            <a:extLst>
              <a:ext uri="{FF2B5EF4-FFF2-40B4-BE49-F238E27FC236}">
                <a16:creationId xmlns:a16="http://schemas.microsoft.com/office/drawing/2014/main" id="{371E73C1-7E22-9482-2992-68CCEEA993A1}"/>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16</a:t>
            </a:fld>
            <a:endParaRPr lang="en-US">
              <a:solidFill>
                <a:prstClr val="black"/>
              </a:solidFill>
            </a:endParaRPr>
          </a:p>
        </p:txBody>
      </p:sp>
      <p:sp>
        <p:nvSpPr>
          <p:cNvPr id="4" name="TextBox 3">
            <a:extLst>
              <a:ext uri="{FF2B5EF4-FFF2-40B4-BE49-F238E27FC236}">
                <a16:creationId xmlns:a16="http://schemas.microsoft.com/office/drawing/2014/main" id="{670F60F5-0F3C-7FC9-C912-7EC470B003D7}"/>
              </a:ext>
            </a:extLst>
          </p:cNvPr>
          <p:cNvSpPr txBox="1"/>
          <p:nvPr/>
        </p:nvSpPr>
        <p:spPr>
          <a:xfrm>
            <a:off x="6195088" y="122620"/>
            <a:ext cx="366986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4"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Ask a Librarian</a:t>
            </a:r>
          </a:p>
        </p:txBody>
      </p:sp>
      <p:pic>
        <p:nvPicPr>
          <p:cNvPr id="6" name="Picture 6" descr="Ask a librarian.PNG">
            <a:extLst>
              <a:ext uri="{FF2B5EF4-FFF2-40B4-BE49-F238E27FC236}">
                <a16:creationId xmlns:a16="http://schemas.microsoft.com/office/drawing/2014/main" id="{CE5BEAE3-129A-0956-D44B-D0708246974A}"/>
              </a:ext>
            </a:extLst>
          </p:cNvPr>
          <p:cNvPicPr>
            <a:picLocks noChangeAspect="1"/>
          </p:cNvPicPr>
          <p:nvPr/>
        </p:nvPicPr>
        <p:blipFill>
          <a:blip r:embed="rId4"/>
          <a:stretch>
            <a:fillRect/>
          </a:stretch>
        </p:blipFill>
        <p:spPr>
          <a:xfrm>
            <a:off x="6800770" y="1283058"/>
            <a:ext cx="2814400" cy="1017085"/>
          </a:xfrm>
          <a:prstGeom prst="rect">
            <a:avLst/>
          </a:prstGeom>
        </p:spPr>
      </p:pic>
      <p:pic>
        <p:nvPicPr>
          <p:cNvPr id="9" name="Picture 8">
            <a:extLst>
              <a:ext uri="{FF2B5EF4-FFF2-40B4-BE49-F238E27FC236}">
                <a16:creationId xmlns:a16="http://schemas.microsoft.com/office/drawing/2014/main" id="{995FDCAA-AD81-985B-61F1-89063030C0C5}"/>
              </a:ext>
            </a:extLst>
          </p:cNvPr>
          <p:cNvPicPr>
            <a:picLocks noChangeAspect="1"/>
          </p:cNvPicPr>
          <p:nvPr/>
        </p:nvPicPr>
        <p:blipFill>
          <a:blip r:embed="rId5"/>
          <a:stretch>
            <a:fillRect/>
          </a:stretch>
        </p:blipFill>
        <p:spPr>
          <a:xfrm>
            <a:off x="4447051" y="4253225"/>
            <a:ext cx="2506949" cy="2506949"/>
          </a:xfrm>
          <a:prstGeom prst="rect">
            <a:avLst/>
          </a:prstGeom>
        </p:spPr>
      </p:pic>
    </p:spTree>
    <p:extLst>
      <p:ext uri="{BB962C8B-B14F-4D97-AF65-F5344CB8AC3E}">
        <p14:creationId xmlns:p14="http://schemas.microsoft.com/office/powerpoint/2010/main" val="1744722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57A3CF-3183-8C3C-18F8-EC1652D0C9F2}"/>
              </a:ext>
            </a:extLst>
          </p:cNvPr>
          <p:cNvSpPr>
            <a:spLocks noGrp="1"/>
          </p:cNvSpPr>
          <p:nvPr>
            <p:ph idx="1"/>
          </p:nvPr>
        </p:nvSpPr>
        <p:spPr>
          <a:xfrm>
            <a:off x="1981200" y="1282390"/>
            <a:ext cx="8229600" cy="4966011"/>
          </a:xfrm>
        </p:spPr>
        <p:txBody>
          <a:bodyPr lIns="91440" tIns="45720" rIns="91440" bIns="45720" anchor="t"/>
          <a:lstStyle/>
          <a:p>
            <a:pPr marL="342900" indent="-342900">
              <a:buFont typeface="Arial"/>
              <a:buChar char="•"/>
            </a:pPr>
            <a:r>
              <a:rPr lang="en-US">
                <a:ea typeface="+mn-lt"/>
                <a:cs typeface="+mn-lt"/>
              </a:rPr>
              <a:t>No same day reservations </a:t>
            </a:r>
          </a:p>
          <a:p>
            <a:pPr marL="342900" indent="-342900">
              <a:buFont typeface="Arial"/>
              <a:buChar char="•"/>
            </a:pPr>
            <a:r>
              <a:rPr lang="en-US">
                <a:cs typeface="Calibri"/>
              </a:rPr>
              <a:t>Room 126, larger study room with capacity of 5 people </a:t>
            </a:r>
          </a:p>
          <a:p>
            <a:pPr marL="342900" indent="-342900">
              <a:buFont typeface="Arial"/>
              <a:buChar char="•"/>
            </a:pPr>
            <a:r>
              <a:rPr lang="en-US">
                <a:cs typeface="Calibri"/>
              </a:rPr>
              <a:t>Rooms 127-129, small 2-person study rooms</a:t>
            </a:r>
          </a:p>
          <a:p>
            <a:pPr marL="342900" indent="-342900">
              <a:buFont typeface="Arial"/>
              <a:buChar char="•"/>
            </a:pPr>
            <a:r>
              <a:rPr lang="en-US">
                <a:cs typeface="Calibri"/>
              </a:rPr>
              <a:t>Study carrels</a:t>
            </a:r>
          </a:p>
          <a:p>
            <a:pPr marL="342900" indent="-342900">
              <a:buFont typeface="Arial"/>
              <a:buChar char="•"/>
            </a:pPr>
            <a:r>
              <a:rPr lang="en-US">
                <a:cs typeface="Calibri"/>
              </a:rPr>
              <a:t>Larger group spaces for group study and events</a:t>
            </a:r>
          </a:p>
        </p:txBody>
      </p:sp>
      <p:sp>
        <p:nvSpPr>
          <p:cNvPr id="3" name="Slide Number Placeholder 2">
            <a:extLst>
              <a:ext uri="{FF2B5EF4-FFF2-40B4-BE49-F238E27FC236}">
                <a16:creationId xmlns:a16="http://schemas.microsoft.com/office/drawing/2014/main" id="{96E24124-625D-7DDD-7472-F3EC2A4FC1B0}"/>
              </a:ext>
            </a:extLst>
          </p:cNvPr>
          <p:cNvSpPr>
            <a:spLocks noGrp="1"/>
          </p:cNvSpPr>
          <p:nvPr>
            <p:ph type="sldNum" sz="quarter" idx="12"/>
          </p:nvPr>
        </p:nvSpPr>
        <p:spPr/>
        <p:txBody>
          <a:bodyPr/>
          <a:lstStyle/>
          <a:p>
            <a:pPr>
              <a:defRPr/>
            </a:pPr>
            <a:fld id="{E6C490F8-742B-4483-80A6-A38B9EAECA5C}" type="slidenum">
              <a:rPr lang="en-US" smtClean="0">
                <a:solidFill>
                  <a:prstClr val="black"/>
                </a:solidFill>
              </a:rPr>
              <a:pPr>
                <a:defRPr/>
              </a:pPr>
              <a:t>17</a:t>
            </a:fld>
            <a:endParaRPr lang="en-US">
              <a:solidFill>
                <a:prstClr val="black"/>
              </a:solidFill>
            </a:endParaRPr>
          </a:p>
        </p:txBody>
      </p:sp>
      <p:pic>
        <p:nvPicPr>
          <p:cNvPr id="6" name="Picture 6" descr="Study Room 3.png">
            <a:extLst>
              <a:ext uri="{FF2B5EF4-FFF2-40B4-BE49-F238E27FC236}">
                <a16:creationId xmlns:a16="http://schemas.microsoft.com/office/drawing/2014/main" id="{7F9234D0-DA12-FD30-C1D5-6883B2222926}"/>
              </a:ext>
            </a:extLst>
          </p:cNvPr>
          <p:cNvPicPr>
            <a:picLocks noChangeAspect="1"/>
          </p:cNvPicPr>
          <p:nvPr/>
        </p:nvPicPr>
        <p:blipFill>
          <a:blip r:embed="rId3"/>
          <a:srcRect b="7368"/>
          <a:stretch/>
        </p:blipFill>
        <p:spPr>
          <a:xfrm>
            <a:off x="4403678" y="3750051"/>
            <a:ext cx="2743200" cy="2833638"/>
          </a:xfrm>
          <a:prstGeom prst="rect">
            <a:avLst/>
          </a:prstGeom>
        </p:spPr>
      </p:pic>
      <p:pic>
        <p:nvPicPr>
          <p:cNvPr id="7" name="Picture 7" descr="Room Reserve 2.png">
            <a:extLst>
              <a:ext uri="{FF2B5EF4-FFF2-40B4-BE49-F238E27FC236}">
                <a16:creationId xmlns:a16="http://schemas.microsoft.com/office/drawing/2014/main" id="{E4DB6500-F5AB-1276-9942-0CC4059D457D}"/>
              </a:ext>
            </a:extLst>
          </p:cNvPr>
          <p:cNvPicPr>
            <a:picLocks noChangeAspect="1"/>
          </p:cNvPicPr>
          <p:nvPr/>
        </p:nvPicPr>
        <p:blipFill>
          <a:blip r:embed="rId4"/>
          <a:srcRect b="7714"/>
          <a:stretch/>
        </p:blipFill>
        <p:spPr>
          <a:xfrm>
            <a:off x="1524000" y="2974916"/>
            <a:ext cx="2879678" cy="2770672"/>
          </a:xfrm>
          <a:prstGeom prst="rect">
            <a:avLst/>
          </a:prstGeom>
        </p:spPr>
      </p:pic>
      <p:sp>
        <p:nvSpPr>
          <p:cNvPr id="9" name="TextBox 8">
            <a:extLst>
              <a:ext uri="{FF2B5EF4-FFF2-40B4-BE49-F238E27FC236}">
                <a16:creationId xmlns:a16="http://schemas.microsoft.com/office/drawing/2014/main" id="{F4FEFFAD-933F-C585-37B3-9402687F682B}"/>
              </a:ext>
            </a:extLst>
          </p:cNvPr>
          <p:cNvSpPr txBox="1"/>
          <p:nvPr/>
        </p:nvSpPr>
        <p:spPr>
          <a:xfrm>
            <a:off x="6737023" y="143864"/>
            <a:ext cx="31240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defTabSz="514121">
              <a:spcBef>
                <a:spcPct val="0"/>
              </a:spcBef>
            </a:pPr>
            <a:r>
              <a:rPr lang="en-US" sz="28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Room Reservations</a:t>
            </a:r>
          </a:p>
        </p:txBody>
      </p:sp>
      <p:pic>
        <p:nvPicPr>
          <p:cNvPr id="4" name="Picture 3">
            <a:extLst>
              <a:ext uri="{FF2B5EF4-FFF2-40B4-BE49-F238E27FC236}">
                <a16:creationId xmlns:a16="http://schemas.microsoft.com/office/drawing/2014/main" id="{389A06E0-1965-234D-451F-A124D345004F}"/>
              </a:ext>
            </a:extLst>
          </p:cNvPr>
          <p:cNvPicPr>
            <a:picLocks noChangeAspect="1"/>
          </p:cNvPicPr>
          <p:nvPr/>
        </p:nvPicPr>
        <p:blipFill>
          <a:blip r:embed="rId5"/>
          <a:srcRect l="63717" t="56455" r="25340" b="35998"/>
          <a:stretch/>
        </p:blipFill>
        <p:spPr>
          <a:xfrm>
            <a:off x="8126663" y="1484671"/>
            <a:ext cx="2532389" cy="924232"/>
          </a:xfrm>
          <a:prstGeom prst="rect">
            <a:avLst/>
          </a:prstGeom>
          <a:ln w="38100">
            <a:noFill/>
          </a:ln>
        </p:spPr>
      </p:pic>
      <p:pic>
        <p:nvPicPr>
          <p:cNvPr id="11" name="Picture 10" descr="A picture containing indoor, ceiling, floor, room&#10;&#10;AI-generated content may be incorrect.">
            <a:extLst>
              <a:ext uri="{FF2B5EF4-FFF2-40B4-BE49-F238E27FC236}">
                <a16:creationId xmlns:a16="http://schemas.microsoft.com/office/drawing/2014/main" id="{6A89E36E-BD4F-D54A-3424-BCEDE37BB485}"/>
              </a:ext>
            </a:extLst>
          </p:cNvPr>
          <p:cNvPicPr>
            <a:picLocks noChangeAspect="1"/>
          </p:cNvPicPr>
          <p:nvPr/>
        </p:nvPicPr>
        <p:blipFill>
          <a:blip r:embed="rId6" cstate="print">
            <a:extLst>
              <a:ext uri="{28A0092B-C50C-407E-A947-70E740481C1C}">
                <a14:useLocalDpi xmlns:a14="http://schemas.microsoft.com/office/drawing/2010/main" val="0"/>
              </a:ext>
            </a:extLst>
          </a:blip>
          <a:srcRect l="4608" t="35965" r="17704" b="23047"/>
          <a:stretch>
            <a:fillRect/>
          </a:stretch>
        </p:blipFill>
        <p:spPr>
          <a:xfrm>
            <a:off x="7433215" y="4779440"/>
            <a:ext cx="3001711" cy="1187778"/>
          </a:xfrm>
          <a:prstGeom prst="rect">
            <a:avLst/>
          </a:prstGeom>
        </p:spPr>
      </p:pic>
      <p:sp>
        <p:nvSpPr>
          <p:cNvPr id="12" name="TextBox 11">
            <a:extLst>
              <a:ext uri="{FF2B5EF4-FFF2-40B4-BE49-F238E27FC236}">
                <a16:creationId xmlns:a16="http://schemas.microsoft.com/office/drawing/2014/main" id="{8C917A82-3409-0AD1-0036-0C1DF7CD2D28}"/>
              </a:ext>
            </a:extLst>
          </p:cNvPr>
          <p:cNvSpPr txBox="1"/>
          <p:nvPr/>
        </p:nvSpPr>
        <p:spPr>
          <a:xfrm>
            <a:off x="7359193" y="4360252"/>
            <a:ext cx="3075733" cy="419188"/>
          </a:xfrm>
          <a:prstGeom prst="rect">
            <a:avLst/>
          </a:prstGeom>
          <a:solidFill>
            <a:schemeClr val="tx1"/>
          </a:solidFill>
        </p:spPr>
        <p:txBody>
          <a:bodyPr wrap="square" rtlCol="0">
            <a:noAutofit/>
          </a:bodyPr>
          <a:lstStyle/>
          <a:p>
            <a:r>
              <a:rPr lang="en-US" sz="1400" b="1">
                <a:solidFill>
                  <a:srgbClr val="FFC000"/>
                </a:solidFill>
                <a:latin typeface="Arial" panose="020B0604020202020204" pitchFamily="34" charset="0"/>
                <a:cs typeface="Arial" panose="020B0604020202020204" pitchFamily="34" charset="0"/>
              </a:rPr>
              <a:t>Study Carrels 41-44</a:t>
            </a:r>
          </a:p>
        </p:txBody>
      </p:sp>
      <p:sp>
        <p:nvSpPr>
          <p:cNvPr id="13" name="TextBox 12">
            <a:extLst>
              <a:ext uri="{FF2B5EF4-FFF2-40B4-BE49-F238E27FC236}">
                <a16:creationId xmlns:a16="http://schemas.microsoft.com/office/drawing/2014/main" id="{E28B36C5-C327-DBE2-30C4-AC7A67EDCD5C}"/>
              </a:ext>
            </a:extLst>
          </p:cNvPr>
          <p:cNvSpPr txBox="1"/>
          <p:nvPr/>
        </p:nvSpPr>
        <p:spPr>
          <a:xfrm>
            <a:off x="7433214" y="5967218"/>
            <a:ext cx="3093384" cy="389132"/>
          </a:xfrm>
          <a:prstGeom prst="rect">
            <a:avLst/>
          </a:prstGeom>
          <a:noFill/>
        </p:spPr>
        <p:txBody>
          <a:bodyPr wrap="square" rtlCol="0">
            <a:noAutofit/>
          </a:bodyPr>
          <a:lstStyle/>
          <a:p>
            <a:r>
              <a:rPr lang="en-US" sz="1050">
                <a:latin typeface="Arial" panose="020B0604020202020204" pitchFamily="34" charset="0"/>
                <a:cs typeface="Arial" panose="020B0604020202020204" pitchFamily="34" charset="0"/>
              </a:rPr>
              <a:t>All day checkouts</a:t>
            </a:r>
          </a:p>
        </p:txBody>
      </p:sp>
    </p:spTree>
    <p:extLst>
      <p:ext uri="{BB962C8B-B14F-4D97-AF65-F5344CB8AC3E}">
        <p14:creationId xmlns:p14="http://schemas.microsoft.com/office/powerpoint/2010/main" val="2579695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973F7-E433-8027-DC78-8637BD83B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06F11-7FEE-7F6B-2083-582C84C76FF7}"/>
              </a:ext>
            </a:extLst>
          </p:cNvPr>
          <p:cNvSpPr>
            <a:spLocks noGrp="1"/>
          </p:cNvSpPr>
          <p:nvPr>
            <p:ph type="title"/>
          </p:nvPr>
        </p:nvSpPr>
        <p:spPr/>
        <p:txBody>
          <a:bodyPr/>
          <a:lstStyle/>
          <a:p>
            <a:pPr algn="ctr"/>
            <a:r>
              <a:rPr lang="en-US"/>
              <a:t>Academic/Study Floor</a:t>
            </a:r>
          </a:p>
        </p:txBody>
      </p:sp>
      <p:sp>
        <p:nvSpPr>
          <p:cNvPr id="4" name="Content Placeholder 3">
            <a:extLst>
              <a:ext uri="{FF2B5EF4-FFF2-40B4-BE49-F238E27FC236}">
                <a16:creationId xmlns:a16="http://schemas.microsoft.com/office/drawing/2014/main" id="{1AB64843-8ACD-351C-3038-D54AAB483F7D}"/>
              </a:ext>
            </a:extLst>
          </p:cNvPr>
          <p:cNvSpPr>
            <a:spLocks noGrp="1"/>
          </p:cNvSpPr>
          <p:nvPr>
            <p:ph sz="half" idx="2"/>
          </p:nvPr>
        </p:nvSpPr>
        <p:spPr>
          <a:xfrm>
            <a:off x="1600200" y="1150859"/>
            <a:ext cx="4038600" cy="5400771"/>
          </a:xfrm>
        </p:spPr>
        <p:txBody>
          <a:bodyPr lIns="91440" tIns="45720" rIns="91440" bIns="45720" anchor="t"/>
          <a:lstStyle/>
          <a:p>
            <a:pPr marL="192405" indent="-192405"/>
            <a:endParaRPr lang="en-US"/>
          </a:p>
          <a:p>
            <a:pPr marL="192405" indent="-192405"/>
            <a:r>
              <a:rPr lang="en-US"/>
              <a:t>MAIN Collection</a:t>
            </a:r>
          </a:p>
          <a:p>
            <a:pPr marL="417195" lvl="1" indent="-160655"/>
            <a:r>
              <a:rPr lang="en-US"/>
              <a:t> 200,000 non-fiction items</a:t>
            </a:r>
          </a:p>
          <a:p>
            <a:pPr marL="192405" indent="-192405"/>
            <a:r>
              <a:rPr lang="en-US"/>
              <a:t>Oversize </a:t>
            </a:r>
          </a:p>
          <a:p>
            <a:pPr marL="417195" lvl="1" indent="-160655"/>
            <a:r>
              <a:rPr lang="en-US"/>
              <a:t>Maps &amp; Atlases</a:t>
            </a:r>
          </a:p>
          <a:p>
            <a:pPr marL="192405" indent="-192405"/>
            <a:r>
              <a:rPr lang="en-US"/>
              <a:t>NIPR/AUDS computers </a:t>
            </a:r>
          </a:p>
          <a:p>
            <a:pPr marL="192405" indent="-192405"/>
            <a:r>
              <a:rPr lang="en-US"/>
              <a:t>NIPR/AUDS printer</a:t>
            </a:r>
          </a:p>
          <a:p>
            <a:pPr marL="192405" indent="-192405"/>
            <a:r>
              <a:rPr lang="en-US"/>
              <a:t>Large wall mounted white boards</a:t>
            </a:r>
          </a:p>
          <a:p>
            <a:pPr marL="192405" indent="-192405"/>
            <a:r>
              <a:rPr lang="en-US">
                <a:latin typeface="Arial"/>
                <a:cs typeface="Arial"/>
              </a:rPr>
              <a:t>100 seats at various tables</a:t>
            </a:r>
          </a:p>
          <a:p>
            <a:pPr marL="192405" indent="-192405"/>
            <a:r>
              <a:rPr lang="en-US"/>
              <a:t>Carrels for checkout</a:t>
            </a:r>
          </a:p>
          <a:p>
            <a:pPr marL="417195" lvl="1" indent="-160655"/>
            <a:r>
              <a:rPr lang="en-US"/>
              <a:t>Most reserved for MMAS &amp; SAMS Program</a:t>
            </a:r>
          </a:p>
          <a:p>
            <a:pPr marL="192405" indent="-192405"/>
            <a:r>
              <a:rPr lang="en-US"/>
              <a:t>Couch</a:t>
            </a:r>
          </a:p>
          <a:p>
            <a:pPr marL="192405" indent="-192405"/>
            <a:r>
              <a:rPr lang="en-US">
                <a:latin typeface="Arial"/>
                <a:cs typeface="Arial"/>
              </a:rPr>
              <a:t>Vending machines</a:t>
            </a:r>
          </a:p>
          <a:p>
            <a:pPr marL="417195" lvl="1" indent="-160655"/>
            <a:endParaRPr lang="en-US"/>
          </a:p>
        </p:txBody>
      </p:sp>
      <p:sp>
        <p:nvSpPr>
          <p:cNvPr id="5" name="Slide Number Placeholder 4">
            <a:extLst>
              <a:ext uri="{FF2B5EF4-FFF2-40B4-BE49-F238E27FC236}">
                <a16:creationId xmlns:a16="http://schemas.microsoft.com/office/drawing/2014/main" id="{1711872E-CAAF-F028-C64A-42F814B0CA7A}"/>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18</a:t>
            </a:fld>
            <a:endParaRPr lang="en-US">
              <a:solidFill>
                <a:prstClr val="black"/>
              </a:solidFill>
            </a:endParaRPr>
          </a:p>
        </p:txBody>
      </p:sp>
      <p:pic>
        <p:nvPicPr>
          <p:cNvPr id="6" name="Picture 5" descr="A high angle view of a building&#10;&#10;AI-generated content may be incorrect.">
            <a:extLst>
              <a:ext uri="{FF2B5EF4-FFF2-40B4-BE49-F238E27FC236}">
                <a16:creationId xmlns:a16="http://schemas.microsoft.com/office/drawing/2014/main" id="{0EE074ED-9995-D9EF-7F5B-7880A7E9A4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451400" y="2185535"/>
            <a:ext cx="5156809" cy="3867607"/>
          </a:xfrm>
          <a:prstGeom prst="rect">
            <a:avLst/>
          </a:prstGeom>
        </p:spPr>
      </p:pic>
      <p:sp>
        <p:nvSpPr>
          <p:cNvPr id="8" name="Title 1">
            <a:extLst>
              <a:ext uri="{FF2B5EF4-FFF2-40B4-BE49-F238E27FC236}">
                <a16:creationId xmlns:a16="http://schemas.microsoft.com/office/drawing/2014/main" id="{2D5FD84E-25AA-8AAF-1964-410A0630FBA8}"/>
              </a:ext>
            </a:extLst>
          </p:cNvPr>
          <p:cNvSpPr txBox="1">
            <a:spLocks/>
          </p:cNvSpPr>
          <p:nvPr/>
        </p:nvSpPr>
        <p:spPr>
          <a:xfrm>
            <a:off x="1407736" y="95188"/>
            <a:ext cx="8229600" cy="550333"/>
          </a:xfrm>
          <a:prstGeom prst="rect">
            <a:avLst/>
          </a:prstGeom>
          <a:noFill/>
        </p:spPr>
        <p:txBody>
          <a:bodyPr vert="horz" lIns="91440" tIns="45720" rIns="91440" bIns="45720" rtlCol="0" anchor="ctr">
            <a:noAutofit/>
          </a:bodyPr>
          <a:lstStyle>
            <a:lvl1pPr algn="r" defTabSz="514121" rtl="0" eaLnBrk="1" latinLnBrk="0" hangingPunct="1">
              <a:spcBef>
                <a:spcPct val="0"/>
              </a:spcBef>
              <a:buNone/>
              <a:defRPr sz="2800" b="1"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defRPr>
            </a:lvl1pPr>
          </a:lstStyle>
          <a:p>
            <a:r>
              <a:rPr lang="en-US"/>
              <a:t>Second Floor</a:t>
            </a:r>
          </a:p>
        </p:txBody>
      </p:sp>
    </p:spTree>
    <p:extLst>
      <p:ext uri="{BB962C8B-B14F-4D97-AF65-F5344CB8AC3E}">
        <p14:creationId xmlns:p14="http://schemas.microsoft.com/office/powerpoint/2010/main" val="3196072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762DC-03C6-A5F2-68DE-A81E4C0A0D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C2347-0852-2967-CE04-3FFD76BE3B9E}"/>
              </a:ext>
            </a:extLst>
          </p:cNvPr>
          <p:cNvSpPr>
            <a:spLocks noGrp="1"/>
          </p:cNvSpPr>
          <p:nvPr>
            <p:ph type="title"/>
          </p:nvPr>
        </p:nvSpPr>
        <p:spPr>
          <a:xfrm>
            <a:off x="1321324" y="136526"/>
            <a:ext cx="8229600" cy="550333"/>
          </a:xfrm>
        </p:spPr>
        <p:txBody>
          <a:bodyPr/>
          <a:lstStyle/>
          <a:p>
            <a:r>
              <a:rPr lang="en-US"/>
              <a:t>Second Floor</a:t>
            </a:r>
          </a:p>
        </p:txBody>
      </p:sp>
      <p:sp>
        <p:nvSpPr>
          <p:cNvPr id="5" name="Slide Number Placeholder 4">
            <a:extLst>
              <a:ext uri="{FF2B5EF4-FFF2-40B4-BE49-F238E27FC236}">
                <a16:creationId xmlns:a16="http://schemas.microsoft.com/office/drawing/2014/main" id="{6F4B59E7-F3F3-8CAE-546A-6CD72630C399}"/>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19</a:t>
            </a:fld>
            <a:endParaRPr lang="en-US">
              <a:solidFill>
                <a:prstClr val="black"/>
              </a:solidFill>
            </a:endParaRPr>
          </a:p>
        </p:txBody>
      </p:sp>
      <p:pic>
        <p:nvPicPr>
          <p:cNvPr id="13" name="Picture 12" descr="A picture containing ceiling, indoor, building, area&#10;&#10;AI-generated content may be incorrect.">
            <a:extLst>
              <a:ext uri="{FF2B5EF4-FFF2-40B4-BE49-F238E27FC236}">
                <a16:creationId xmlns:a16="http://schemas.microsoft.com/office/drawing/2014/main" id="{9021940A-02FA-95A1-207B-C9B18430FDB9}"/>
              </a:ext>
            </a:extLst>
          </p:cNvPr>
          <p:cNvPicPr>
            <a:picLocks noChangeAspect="1"/>
          </p:cNvPicPr>
          <p:nvPr/>
        </p:nvPicPr>
        <p:blipFill>
          <a:blip r:embed="rId3" cstate="print">
            <a:extLst>
              <a:ext uri="{28A0092B-C50C-407E-A947-70E740481C1C}">
                <a14:useLocalDpi xmlns:a14="http://schemas.microsoft.com/office/drawing/2010/main" val="0"/>
              </a:ext>
            </a:extLst>
          </a:blip>
          <a:srcRect t="30526" b="22183"/>
          <a:stretch>
            <a:fillRect/>
          </a:stretch>
        </p:blipFill>
        <p:spPr>
          <a:xfrm>
            <a:off x="1524000" y="1082280"/>
            <a:ext cx="4340646" cy="1539551"/>
          </a:xfrm>
          <a:prstGeom prst="rect">
            <a:avLst/>
          </a:prstGeom>
        </p:spPr>
      </p:pic>
      <p:pic>
        <p:nvPicPr>
          <p:cNvPr id="19" name="Picture 18" descr="A picture containing text&#10;&#10;AI-generated content may be incorrect.">
            <a:extLst>
              <a:ext uri="{FF2B5EF4-FFF2-40B4-BE49-F238E27FC236}">
                <a16:creationId xmlns:a16="http://schemas.microsoft.com/office/drawing/2014/main" id="{1756304F-AC85-2F3E-32FF-B4EC9B37B5A6}"/>
              </a:ext>
            </a:extLst>
          </p:cNvPr>
          <p:cNvPicPr>
            <a:picLocks noChangeAspect="1"/>
          </p:cNvPicPr>
          <p:nvPr/>
        </p:nvPicPr>
        <p:blipFill>
          <a:blip r:embed="rId4" cstate="print">
            <a:extLst>
              <a:ext uri="{28A0092B-C50C-407E-A947-70E740481C1C}">
                <a14:useLocalDpi xmlns:a14="http://schemas.microsoft.com/office/drawing/2010/main" val="0"/>
              </a:ext>
            </a:extLst>
          </a:blip>
          <a:srcRect l="25705" r="20413"/>
          <a:stretch>
            <a:fillRect/>
          </a:stretch>
        </p:blipFill>
        <p:spPr>
          <a:xfrm rot="5400000">
            <a:off x="6757552" y="3726656"/>
            <a:ext cx="2432271" cy="3385476"/>
          </a:xfrm>
          <a:prstGeom prst="rect">
            <a:avLst/>
          </a:prstGeom>
        </p:spPr>
      </p:pic>
      <p:pic>
        <p:nvPicPr>
          <p:cNvPr id="7" name="Picture 6" descr="A picture containing indoor, ceiling, wall, room&#10;&#10;AI-generated content may be incorrect.">
            <a:extLst>
              <a:ext uri="{FF2B5EF4-FFF2-40B4-BE49-F238E27FC236}">
                <a16:creationId xmlns:a16="http://schemas.microsoft.com/office/drawing/2014/main" id="{3F1C10CA-196B-BA3F-FA7D-99EAE25FAAAD}"/>
              </a:ext>
            </a:extLst>
          </p:cNvPr>
          <p:cNvPicPr>
            <a:picLocks noChangeAspect="1"/>
          </p:cNvPicPr>
          <p:nvPr/>
        </p:nvPicPr>
        <p:blipFill>
          <a:blip r:embed="rId5" cstate="print">
            <a:extLst>
              <a:ext uri="{28A0092B-C50C-407E-A947-70E740481C1C}">
                <a14:useLocalDpi xmlns:a14="http://schemas.microsoft.com/office/drawing/2010/main" val="0"/>
              </a:ext>
            </a:extLst>
          </a:blip>
          <a:srcRect t="13095"/>
          <a:stretch>
            <a:fillRect/>
          </a:stretch>
        </p:blipFill>
        <p:spPr>
          <a:xfrm>
            <a:off x="6174024" y="1082280"/>
            <a:ext cx="4493976" cy="2929109"/>
          </a:xfrm>
          <a:prstGeom prst="rect">
            <a:avLst/>
          </a:prstGeom>
        </p:spPr>
      </p:pic>
      <p:pic>
        <p:nvPicPr>
          <p:cNvPr id="9" name="Picture 8" descr="A picture containing text, ceiling, indoor, library&#10;&#10;AI-generated content may be incorrect.">
            <a:extLst>
              <a:ext uri="{FF2B5EF4-FFF2-40B4-BE49-F238E27FC236}">
                <a16:creationId xmlns:a16="http://schemas.microsoft.com/office/drawing/2014/main" id="{44FB6AC5-0CDA-1330-AAB5-D14D909BB3C0}"/>
              </a:ext>
            </a:extLst>
          </p:cNvPr>
          <p:cNvPicPr>
            <a:picLocks noChangeAspect="1"/>
          </p:cNvPicPr>
          <p:nvPr/>
        </p:nvPicPr>
        <p:blipFill>
          <a:blip r:embed="rId6" cstate="print">
            <a:extLst>
              <a:ext uri="{28A0092B-C50C-407E-A947-70E740481C1C}">
                <a14:useLocalDpi xmlns:a14="http://schemas.microsoft.com/office/drawing/2010/main" val="0"/>
              </a:ext>
            </a:extLst>
          </a:blip>
          <a:srcRect b="1868"/>
          <a:stretch>
            <a:fillRect/>
          </a:stretch>
        </p:blipFill>
        <p:spPr>
          <a:xfrm>
            <a:off x="1524000" y="3063876"/>
            <a:ext cx="4572000" cy="3364917"/>
          </a:xfrm>
          <a:prstGeom prst="rect">
            <a:avLst/>
          </a:prstGeom>
        </p:spPr>
      </p:pic>
    </p:spTree>
    <p:extLst>
      <p:ext uri="{BB962C8B-B14F-4D97-AF65-F5344CB8AC3E}">
        <p14:creationId xmlns:p14="http://schemas.microsoft.com/office/powerpoint/2010/main" val="1339077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3D0BA-05F0-286A-0E22-28E0011E8305}"/>
            </a:ext>
          </a:extLst>
        </p:cNvPr>
        <p:cNvGrpSpPr/>
        <p:nvPr/>
      </p:nvGrpSpPr>
      <p:grpSpPr>
        <a:xfrm>
          <a:off x="0" y="0"/>
          <a:ext cx="0" cy="0"/>
          <a:chOff x="0" y="0"/>
          <a:chExt cx="0" cy="0"/>
        </a:xfrm>
      </p:grpSpPr>
      <p:pic>
        <p:nvPicPr>
          <p:cNvPr id="21" name="Picture 20" descr="A picture containing indoor, floor, office, furniture&#10;&#10;AI-generated content may be incorrect.">
            <a:extLst>
              <a:ext uri="{FF2B5EF4-FFF2-40B4-BE49-F238E27FC236}">
                <a16:creationId xmlns:a16="http://schemas.microsoft.com/office/drawing/2014/main" id="{B02A3112-B8F9-8083-8180-66919A881ADF}"/>
              </a:ext>
            </a:extLst>
          </p:cNvPr>
          <p:cNvPicPr>
            <a:picLocks noChangeAspect="1"/>
          </p:cNvPicPr>
          <p:nvPr/>
        </p:nvPicPr>
        <p:blipFill>
          <a:blip r:embed="rId3" cstate="print">
            <a:extLst>
              <a:ext uri="{28A0092B-C50C-407E-A947-70E740481C1C}">
                <a14:useLocalDpi xmlns:a14="http://schemas.microsoft.com/office/drawing/2010/main" val="0"/>
              </a:ext>
            </a:extLst>
          </a:blip>
          <a:srcRect t="8106" b="26070"/>
          <a:stretch>
            <a:fillRect/>
          </a:stretch>
        </p:blipFill>
        <p:spPr>
          <a:xfrm>
            <a:off x="7211761" y="1031302"/>
            <a:ext cx="3302476" cy="1630369"/>
          </a:xfrm>
          <a:prstGeom prst="rect">
            <a:avLst/>
          </a:prstGeom>
        </p:spPr>
      </p:pic>
      <p:sp>
        <p:nvSpPr>
          <p:cNvPr id="2" name="Title 1">
            <a:extLst>
              <a:ext uri="{FF2B5EF4-FFF2-40B4-BE49-F238E27FC236}">
                <a16:creationId xmlns:a16="http://schemas.microsoft.com/office/drawing/2014/main" id="{D31CF286-038D-FF22-89E1-26E03F67C8A4}"/>
              </a:ext>
            </a:extLst>
          </p:cNvPr>
          <p:cNvSpPr>
            <a:spLocks noGrp="1"/>
          </p:cNvSpPr>
          <p:nvPr>
            <p:ph type="title"/>
          </p:nvPr>
        </p:nvSpPr>
        <p:spPr>
          <a:xfrm>
            <a:off x="1321324" y="136526"/>
            <a:ext cx="8229600" cy="550333"/>
          </a:xfrm>
        </p:spPr>
        <p:txBody>
          <a:bodyPr/>
          <a:lstStyle/>
          <a:p>
            <a:r>
              <a:rPr lang="en-US"/>
              <a:t>Second Floor</a:t>
            </a:r>
          </a:p>
        </p:txBody>
      </p:sp>
      <p:sp>
        <p:nvSpPr>
          <p:cNvPr id="5" name="Slide Number Placeholder 4">
            <a:extLst>
              <a:ext uri="{FF2B5EF4-FFF2-40B4-BE49-F238E27FC236}">
                <a16:creationId xmlns:a16="http://schemas.microsoft.com/office/drawing/2014/main" id="{72E2762C-4A81-2369-9B50-ABCF4AE43886}"/>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20</a:t>
            </a:fld>
            <a:endParaRPr lang="en-US">
              <a:solidFill>
                <a:prstClr val="black"/>
              </a:solidFill>
            </a:endParaRPr>
          </a:p>
        </p:txBody>
      </p:sp>
      <p:pic>
        <p:nvPicPr>
          <p:cNvPr id="9" name="Picture 8" descr="A room with tables and chairs&#10;&#10;AI-generated content may be incorrect.">
            <a:extLst>
              <a:ext uri="{FF2B5EF4-FFF2-40B4-BE49-F238E27FC236}">
                <a16:creationId xmlns:a16="http://schemas.microsoft.com/office/drawing/2014/main" id="{B5C5C555-C671-C991-A442-9EFD2C645372}"/>
              </a:ext>
            </a:extLst>
          </p:cNvPr>
          <p:cNvPicPr>
            <a:picLocks noChangeAspect="1"/>
          </p:cNvPicPr>
          <p:nvPr/>
        </p:nvPicPr>
        <p:blipFill>
          <a:blip r:embed="rId4" cstate="print">
            <a:extLst>
              <a:ext uri="{28A0092B-C50C-407E-A947-70E740481C1C}">
                <a14:useLocalDpi xmlns:a14="http://schemas.microsoft.com/office/drawing/2010/main" val="0"/>
              </a:ext>
            </a:extLst>
          </a:blip>
          <a:srcRect t="27867"/>
          <a:stretch>
            <a:fillRect/>
          </a:stretch>
        </p:blipFill>
        <p:spPr>
          <a:xfrm>
            <a:off x="1831371" y="4082935"/>
            <a:ext cx="4877195" cy="2638540"/>
          </a:xfrm>
          <a:prstGeom prst="rect">
            <a:avLst/>
          </a:prstGeom>
        </p:spPr>
      </p:pic>
      <p:pic>
        <p:nvPicPr>
          <p:cNvPr id="11" name="Picture 10" descr="A picture containing text, indoor, wall, shelf&#10;&#10;AI-generated content may be incorrect.">
            <a:extLst>
              <a:ext uri="{FF2B5EF4-FFF2-40B4-BE49-F238E27FC236}">
                <a16:creationId xmlns:a16="http://schemas.microsoft.com/office/drawing/2014/main" id="{C13B58E0-915F-3E76-5C50-9545436AC9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961908" y="3305673"/>
            <a:ext cx="4059804" cy="3044853"/>
          </a:xfrm>
          <a:prstGeom prst="rect">
            <a:avLst/>
          </a:prstGeom>
        </p:spPr>
      </p:pic>
      <p:pic>
        <p:nvPicPr>
          <p:cNvPr id="4" name="Picture 3" descr="A picture containing chair, furniture&#10;&#10;AI-generated content may be incorrect.">
            <a:extLst>
              <a:ext uri="{FF2B5EF4-FFF2-40B4-BE49-F238E27FC236}">
                <a16:creationId xmlns:a16="http://schemas.microsoft.com/office/drawing/2014/main" id="{9B27093B-3FBF-2DA9-F80B-CF4B8DCC6C0F}"/>
              </a:ext>
            </a:extLst>
          </p:cNvPr>
          <p:cNvPicPr>
            <a:picLocks noChangeAspect="1"/>
          </p:cNvPicPr>
          <p:nvPr/>
        </p:nvPicPr>
        <p:blipFill>
          <a:blip r:embed="rId6" cstate="print">
            <a:extLst>
              <a:ext uri="{28A0092B-C50C-407E-A947-70E740481C1C}">
                <a14:useLocalDpi xmlns:a14="http://schemas.microsoft.com/office/drawing/2010/main" val="0"/>
              </a:ext>
            </a:extLst>
          </a:blip>
          <a:srcRect t="10016" b="35374"/>
          <a:stretch>
            <a:fillRect/>
          </a:stretch>
        </p:blipFill>
        <p:spPr>
          <a:xfrm>
            <a:off x="1524000" y="1492898"/>
            <a:ext cx="5672474" cy="2323322"/>
          </a:xfrm>
          <a:prstGeom prst="rect">
            <a:avLst/>
          </a:prstGeom>
        </p:spPr>
      </p:pic>
    </p:spTree>
    <p:extLst>
      <p:ext uri="{BB962C8B-B14F-4D97-AF65-F5344CB8AC3E}">
        <p14:creationId xmlns:p14="http://schemas.microsoft.com/office/powerpoint/2010/main" val="401029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BF2CC-20A9-1AC6-A895-40A8921462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8C3F3-A3EA-2368-DAD8-A305DAFD5412}"/>
              </a:ext>
            </a:extLst>
          </p:cNvPr>
          <p:cNvSpPr>
            <a:spLocks noGrp="1"/>
          </p:cNvSpPr>
          <p:nvPr>
            <p:ph type="title"/>
          </p:nvPr>
        </p:nvSpPr>
        <p:spPr>
          <a:xfrm>
            <a:off x="1321324" y="136526"/>
            <a:ext cx="8229600" cy="550333"/>
          </a:xfrm>
        </p:spPr>
        <p:txBody>
          <a:bodyPr/>
          <a:lstStyle/>
          <a:p>
            <a:r>
              <a:rPr lang="en-US"/>
              <a:t>Study Tables</a:t>
            </a:r>
          </a:p>
        </p:txBody>
      </p:sp>
      <p:sp>
        <p:nvSpPr>
          <p:cNvPr id="5" name="Slide Number Placeholder 4">
            <a:extLst>
              <a:ext uri="{FF2B5EF4-FFF2-40B4-BE49-F238E27FC236}">
                <a16:creationId xmlns:a16="http://schemas.microsoft.com/office/drawing/2014/main" id="{5A57759F-171B-F9AD-AC65-DC08BAFEF6D4}"/>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21</a:t>
            </a:fld>
            <a:endParaRPr lang="en-US">
              <a:solidFill>
                <a:prstClr val="black"/>
              </a:solidFill>
            </a:endParaRPr>
          </a:p>
        </p:txBody>
      </p:sp>
      <p:pic>
        <p:nvPicPr>
          <p:cNvPr id="15" name="Picture 14" descr="A room with tables and chairs&#10;&#10;AI-generated content may be incorrect.">
            <a:extLst>
              <a:ext uri="{FF2B5EF4-FFF2-40B4-BE49-F238E27FC236}">
                <a16:creationId xmlns:a16="http://schemas.microsoft.com/office/drawing/2014/main" id="{A2666D41-6C15-90BD-FFCE-C5C95DD617C9}"/>
              </a:ext>
            </a:extLst>
          </p:cNvPr>
          <p:cNvPicPr>
            <a:picLocks noChangeAspect="1"/>
          </p:cNvPicPr>
          <p:nvPr/>
        </p:nvPicPr>
        <p:blipFill>
          <a:blip r:embed="rId3" cstate="print">
            <a:extLst>
              <a:ext uri="{28A0092B-C50C-407E-A947-70E740481C1C}">
                <a14:useLocalDpi xmlns:a14="http://schemas.microsoft.com/office/drawing/2010/main" val="0"/>
              </a:ext>
            </a:extLst>
          </a:blip>
          <a:srcRect l="10712" t="10673" r="18082"/>
          <a:stretch>
            <a:fillRect/>
          </a:stretch>
        </p:blipFill>
        <p:spPr>
          <a:xfrm>
            <a:off x="1674372" y="1231640"/>
            <a:ext cx="4163205" cy="3917010"/>
          </a:xfrm>
          <a:prstGeom prst="rect">
            <a:avLst/>
          </a:prstGeom>
        </p:spPr>
      </p:pic>
      <p:sp>
        <p:nvSpPr>
          <p:cNvPr id="3" name="Content Placeholder 3">
            <a:extLst>
              <a:ext uri="{FF2B5EF4-FFF2-40B4-BE49-F238E27FC236}">
                <a16:creationId xmlns:a16="http://schemas.microsoft.com/office/drawing/2014/main" id="{34C0249E-EDB0-5FDE-5FB8-3135F168950F}"/>
              </a:ext>
            </a:extLst>
          </p:cNvPr>
          <p:cNvSpPr txBox="1">
            <a:spLocks/>
          </p:cNvSpPr>
          <p:nvPr/>
        </p:nvSpPr>
        <p:spPr>
          <a:xfrm>
            <a:off x="6322030" y="805620"/>
            <a:ext cx="4038600" cy="2719779"/>
          </a:xfrm>
          <a:prstGeom prst="rect">
            <a:avLst/>
          </a:prstGeom>
        </p:spPr>
        <p:txBody>
          <a:bodyPr/>
          <a:lstStyle>
            <a:lvl1pPr marL="192796" indent="-192796"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1pPr>
            <a:lvl2pPr marL="417723" indent="-160663"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642651" indent="-128531"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899711" indent="-128531"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1156773" indent="-128531"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1413833"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1670894"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1927953"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2185013"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en-US"/>
          </a:p>
          <a:p>
            <a:pPr marL="0" indent="0">
              <a:buNone/>
            </a:pPr>
            <a:r>
              <a:rPr lang="en-US"/>
              <a:t>LED lighting</a:t>
            </a:r>
          </a:p>
          <a:p>
            <a:pPr marL="0" indent="0">
              <a:buNone/>
            </a:pPr>
            <a:r>
              <a:rPr lang="en-US"/>
              <a:t>	-Small-gray slide</a:t>
            </a:r>
          </a:p>
          <a:p>
            <a:pPr marL="0" indent="0">
              <a:buNone/>
            </a:pPr>
            <a:r>
              <a:rPr lang="en-US"/>
              <a:t>	-Large-touch control red </a:t>
            </a:r>
          </a:p>
          <a:p>
            <a:pPr marL="0" indent="0">
              <a:buNone/>
            </a:pPr>
            <a:r>
              <a:rPr lang="en-US"/>
              <a:t>Power for devices</a:t>
            </a:r>
          </a:p>
          <a:p>
            <a:pPr marL="0" indent="0">
              <a:buNone/>
            </a:pPr>
            <a:r>
              <a:rPr lang="en-US"/>
              <a:t>	-under sliding compartment</a:t>
            </a:r>
          </a:p>
        </p:txBody>
      </p:sp>
      <p:pic>
        <p:nvPicPr>
          <p:cNvPr id="7" name="Picture 6" descr="A picture containing indoor, empty, table&#10;&#10;AI-generated content may be incorrect.">
            <a:extLst>
              <a:ext uri="{FF2B5EF4-FFF2-40B4-BE49-F238E27FC236}">
                <a16:creationId xmlns:a16="http://schemas.microsoft.com/office/drawing/2014/main" id="{5DD16407-58CB-ACB9-D49F-218A6587F7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9971" y="3335879"/>
            <a:ext cx="4523054" cy="3392291"/>
          </a:xfrm>
          <a:prstGeom prst="rect">
            <a:avLst/>
          </a:prstGeom>
        </p:spPr>
      </p:pic>
    </p:spTree>
    <p:extLst>
      <p:ext uri="{BB962C8B-B14F-4D97-AF65-F5344CB8AC3E}">
        <p14:creationId xmlns:p14="http://schemas.microsoft.com/office/powerpoint/2010/main" val="999678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C193-4762-4E1D-599B-1ECF25E2DA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EB64DB-BB3F-AAF5-9668-2A8951048724}"/>
              </a:ext>
            </a:extLst>
          </p:cNvPr>
          <p:cNvSpPr>
            <a:spLocks noGrp="1"/>
          </p:cNvSpPr>
          <p:nvPr>
            <p:ph type="title"/>
          </p:nvPr>
        </p:nvSpPr>
        <p:spPr/>
        <p:txBody>
          <a:bodyPr/>
          <a:lstStyle/>
          <a:p>
            <a:pPr algn="ctr"/>
            <a:r>
              <a:rPr lang="en-US"/>
              <a:t>Special Collections</a:t>
            </a:r>
          </a:p>
        </p:txBody>
      </p:sp>
      <p:sp>
        <p:nvSpPr>
          <p:cNvPr id="4" name="Content Placeholder 3">
            <a:extLst>
              <a:ext uri="{FF2B5EF4-FFF2-40B4-BE49-F238E27FC236}">
                <a16:creationId xmlns:a16="http://schemas.microsoft.com/office/drawing/2014/main" id="{18E0BABA-3652-CB1F-73BB-27F292337749}"/>
              </a:ext>
            </a:extLst>
          </p:cNvPr>
          <p:cNvSpPr>
            <a:spLocks noGrp="1"/>
          </p:cNvSpPr>
          <p:nvPr>
            <p:ph sz="half" idx="2"/>
          </p:nvPr>
        </p:nvSpPr>
        <p:spPr>
          <a:xfrm>
            <a:off x="1600200" y="1150859"/>
            <a:ext cx="4038600" cy="5400771"/>
          </a:xfrm>
        </p:spPr>
        <p:txBody>
          <a:bodyPr/>
          <a:lstStyle/>
          <a:p>
            <a:endParaRPr lang="en-US"/>
          </a:p>
          <a:p>
            <a:pPr lvl="1"/>
            <a:endParaRPr lang="en-US"/>
          </a:p>
        </p:txBody>
      </p:sp>
      <p:sp>
        <p:nvSpPr>
          <p:cNvPr id="5" name="Slide Number Placeholder 4">
            <a:extLst>
              <a:ext uri="{FF2B5EF4-FFF2-40B4-BE49-F238E27FC236}">
                <a16:creationId xmlns:a16="http://schemas.microsoft.com/office/drawing/2014/main" id="{0466C7CE-FEC0-431B-AB56-3BFD6DC9FA3F}"/>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22</a:t>
            </a:fld>
            <a:endParaRPr lang="en-US">
              <a:solidFill>
                <a:prstClr val="black"/>
              </a:solidFill>
            </a:endParaRPr>
          </a:p>
        </p:txBody>
      </p:sp>
      <p:sp>
        <p:nvSpPr>
          <p:cNvPr id="8" name="Title 1">
            <a:extLst>
              <a:ext uri="{FF2B5EF4-FFF2-40B4-BE49-F238E27FC236}">
                <a16:creationId xmlns:a16="http://schemas.microsoft.com/office/drawing/2014/main" id="{BA077DE5-961B-6706-D92B-0C6001BA2F43}"/>
              </a:ext>
            </a:extLst>
          </p:cNvPr>
          <p:cNvSpPr txBox="1">
            <a:spLocks/>
          </p:cNvSpPr>
          <p:nvPr/>
        </p:nvSpPr>
        <p:spPr>
          <a:xfrm>
            <a:off x="1407736" y="95188"/>
            <a:ext cx="8229600" cy="550333"/>
          </a:xfrm>
          <a:prstGeom prst="rect">
            <a:avLst/>
          </a:prstGeom>
          <a:noFill/>
        </p:spPr>
        <p:txBody>
          <a:bodyPr vert="horz" lIns="91440" tIns="45720" rIns="91440" bIns="45720" rtlCol="0" anchor="ctr">
            <a:noAutofit/>
          </a:bodyPr>
          <a:lstStyle>
            <a:lvl1pPr algn="r" defTabSz="514121" rtl="0" eaLnBrk="1" latinLnBrk="0" hangingPunct="1">
              <a:spcBef>
                <a:spcPct val="0"/>
              </a:spcBef>
              <a:buNone/>
              <a:defRPr sz="2800" b="1" kern="120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defRPr>
            </a:lvl1pPr>
          </a:lstStyle>
          <a:p>
            <a:r>
              <a:rPr lang="en-US"/>
              <a:t>Third Floor</a:t>
            </a:r>
          </a:p>
        </p:txBody>
      </p:sp>
      <p:sp>
        <p:nvSpPr>
          <p:cNvPr id="3" name="Content Placeholder 3">
            <a:extLst>
              <a:ext uri="{FF2B5EF4-FFF2-40B4-BE49-F238E27FC236}">
                <a16:creationId xmlns:a16="http://schemas.microsoft.com/office/drawing/2014/main" id="{8EE730B9-6438-B550-D407-BD890E37F9FE}"/>
              </a:ext>
            </a:extLst>
          </p:cNvPr>
          <p:cNvSpPr txBox="1">
            <a:spLocks/>
          </p:cNvSpPr>
          <p:nvPr/>
        </p:nvSpPr>
        <p:spPr>
          <a:xfrm>
            <a:off x="1866900" y="1341125"/>
            <a:ext cx="4038600" cy="2104334"/>
          </a:xfrm>
          <a:prstGeom prst="rect">
            <a:avLst/>
          </a:prstGeom>
        </p:spPr>
        <p:txBody>
          <a:bodyPr/>
          <a:lstStyle>
            <a:lvl1pPr marL="192796" indent="-192796"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1pPr>
            <a:lvl2pPr marL="417723" indent="-160663"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642651" indent="-128531"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899711" indent="-128531"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1156773" indent="-128531" algn="l" defTabSz="514121"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1413833"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1670894"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1927953"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2185013" indent="-128531" algn="l" defTabSz="514121"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en-US"/>
          </a:p>
          <a:p>
            <a:r>
              <a:rPr lang="en-US"/>
              <a:t>Restricted Access</a:t>
            </a:r>
          </a:p>
          <a:p>
            <a:r>
              <a:rPr lang="en-US"/>
              <a:t>Archives</a:t>
            </a:r>
          </a:p>
          <a:p>
            <a:r>
              <a:rPr lang="en-US"/>
              <a:t>Obsolete Publications</a:t>
            </a:r>
          </a:p>
          <a:p>
            <a:r>
              <a:rPr lang="en-US"/>
              <a:t>Army Documents</a:t>
            </a:r>
          </a:p>
          <a:p>
            <a:endParaRPr lang="en-US"/>
          </a:p>
          <a:p>
            <a:pPr lvl="1"/>
            <a:endParaRPr lang="en-US"/>
          </a:p>
        </p:txBody>
      </p:sp>
      <p:sp>
        <p:nvSpPr>
          <p:cNvPr id="7" name="TextBox 6">
            <a:extLst>
              <a:ext uri="{FF2B5EF4-FFF2-40B4-BE49-F238E27FC236}">
                <a16:creationId xmlns:a16="http://schemas.microsoft.com/office/drawing/2014/main" id="{F1E5248D-D473-3A84-3AB6-6E6C2B575110}"/>
              </a:ext>
            </a:extLst>
          </p:cNvPr>
          <p:cNvSpPr txBox="1"/>
          <p:nvPr/>
        </p:nvSpPr>
        <p:spPr>
          <a:xfrm>
            <a:off x="2304586" y="5296829"/>
            <a:ext cx="7449015" cy="836342"/>
          </a:xfrm>
          <a:prstGeom prst="rect">
            <a:avLst/>
          </a:prstGeom>
          <a:solidFill>
            <a:schemeClr val="tx1"/>
          </a:solidFill>
        </p:spPr>
        <p:txBody>
          <a:bodyPr wrap="square" rtlCol="0">
            <a:noAutofit/>
          </a:bodyPr>
          <a:lstStyle/>
          <a:p>
            <a:pPr algn="ctr"/>
            <a:r>
              <a:rPr lang="en-US" sz="2400">
                <a:solidFill>
                  <a:srgbClr val="FFC000"/>
                </a:solidFill>
                <a:latin typeface="Arial" panose="020B0604020202020204" pitchFamily="34" charset="0"/>
                <a:cs typeface="Arial" panose="020B0604020202020204" pitchFamily="34" charset="0"/>
              </a:rPr>
              <a:t>Available by appointment, see first floor reference or submit a request on ask a librarian. </a:t>
            </a:r>
          </a:p>
        </p:txBody>
      </p:sp>
      <p:pic>
        <p:nvPicPr>
          <p:cNvPr id="1026" name="Picture 2">
            <a:extLst>
              <a:ext uri="{FF2B5EF4-FFF2-40B4-BE49-F238E27FC236}">
                <a16:creationId xmlns:a16="http://schemas.microsoft.com/office/drawing/2014/main" id="{1A450389-A820-FE69-1712-2F866D801B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1" y="3245651"/>
            <a:ext cx="8902547" cy="21304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3D299AC-A7DB-A228-17E9-160B48D92998}"/>
              </a:ext>
            </a:extLst>
          </p:cNvPr>
          <p:cNvPicPr>
            <a:picLocks noChangeAspect="1"/>
          </p:cNvPicPr>
          <p:nvPr/>
        </p:nvPicPr>
        <p:blipFill>
          <a:blip r:embed="rId4"/>
          <a:stretch>
            <a:fillRect/>
          </a:stretch>
        </p:blipFill>
        <p:spPr>
          <a:xfrm>
            <a:off x="7862273" y="1028658"/>
            <a:ext cx="2563454" cy="2563454"/>
          </a:xfrm>
          <a:prstGeom prst="rect">
            <a:avLst/>
          </a:prstGeom>
        </p:spPr>
      </p:pic>
    </p:spTree>
    <p:extLst>
      <p:ext uri="{BB962C8B-B14F-4D97-AF65-F5344CB8AC3E}">
        <p14:creationId xmlns:p14="http://schemas.microsoft.com/office/powerpoint/2010/main" val="1699674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7ABF9-F9E5-6DE1-151C-8D7364A58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10005C-7561-19FF-F697-B455515EB540}"/>
              </a:ext>
            </a:extLst>
          </p:cNvPr>
          <p:cNvSpPr>
            <a:spLocks noGrp="1"/>
          </p:cNvSpPr>
          <p:nvPr>
            <p:ph type="title"/>
          </p:nvPr>
        </p:nvSpPr>
        <p:spPr>
          <a:xfrm>
            <a:off x="1321324" y="136526"/>
            <a:ext cx="8229600" cy="550333"/>
          </a:xfrm>
        </p:spPr>
        <p:txBody>
          <a:bodyPr/>
          <a:lstStyle/>
          <a:p>
            <a:r>
              <a:rPr lang="en-US"/>
              <a:t>Book Return</a:t>
            </a:r>
          </a:p>
        </p:txBody>
      </p:sp>
      <p:sp>
        <p:nvSpPr>
          <p:cNvPr id="5" name="Slide Number Placeholder 4">
            <a:extLst>
              <a:ext uri="{FF2B5EF4-FFF2-40B4-BE49-F238E27FC236}">
                <a16:creationId xmlns:a16="http://schemas.microsoft.com/office/drawing/2014/main" id="{A3CF0638-F214-8E12-B2FC-18164F11C924}"/>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23</a:t>
            </a:fld>
            <a:endParaRPr lang="en-US">
              <a:solidFill>
                <a:prstClr val="black"/>
              </a:solidFill>
            </a:endParaRPr>
          </a:p>
        </p:txBody>
      </p:sp>
      <p:pic>
        <p:nvPicPr>
          <p:cNvPr id="4" name="Picture 3" descr="A picture containing text&#10;&#10;AI-generated content may be incorrect.">
            <a:extLst>
              <a:ext uri="{FF2B5EF4-FFF2-40B4-BE49-F238E27FC236}">
                <a16:creationId xmlns:a16="http://schemas.microsoft.com/office/drawing/2014/main" id="{9EC08D15-7281-BF63-B002-58262E0E35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961629" y="1735734"/>
            <a:ext cx="3323289" cy="2492467"/>
          </a:xfrm>
          <a:prstGeom prst="rect">
            <a:avLst/>
          </a:prstGeom>
        </p:spPr>
      </p:pic>
      <p:pic>
        <p:nvPicPr>
          <p:cNvPr id="6" name="Picture 5" descr="A picture containing outdoor&#10;&#10;AI-generated content may be incorrect.">
            <a:extLst>
              <a:ext uri="{FF2B5EF4-FFF2-40B4-BE49-F238E27FC236}">
                <a16:creationId xmlns:a16="http://schemas.microsoft.com/office/drawing/2014/main" id="{4EF9D397-36F9-EDF9-5427-B28EED95F653}"/>
              </a:ext>
            </a:extLst>
          </p:cNvPr>
          <p:cNvPicPr>
            <a:picLocks noChangeAspect="1"/>
          </p:cNvPicPr>
          <p:nvPr/>
        </p:nvPicPr>
        <p:blipFill>
          <a:blip r:embed="rId4" cstate="print">
            <a:extLst>
              <a:ext uri="{28A0092B-C50C-407E-A947-70E740481C1C}">
                <a14:useLocalDpi xmlns:a14="http://schemas.microsoft.com/office/drawing/2010/main" val="0"/>
              </a:ext>
            </a:extLst>
          </a:blip>
          <a:srcRect r="36707"/>
          <a:stretch>
            <a:fillRect/>
          </a:stretch>
        </p:blipFill>
        <p:spPr>
          <a:xfrm rot="5400000">
            <a:off x="2008742" y="918893"/>
            <a:ext cx="4340646" cy="5143500"/>
          </a:xfrm>
          <a:prstGeom prst="rect">
            <a:avLst/>
          </a:prstGeom>
        </p:spPr>
      </p:pic>
      <p:sp>
        <p:nvSpPr>
          <p:cNvPr id="7" name="TextBox 6">
            <a:extLst>
              <a:ext uri="{FF2B5EF4-FFF2-40B4-BE49-F238E27FC236}">
                <a16:creationId xmlns:a16="http://schemas.microsoft.com/office/drawing/2014/main" id="{356E32E9-116B-4576-2D70-7F2C86BA0597}"/>
              </a:ext>
            </a:extLst>
          </p:cNvPr>
          <p:cNvSpPr txBox="1"/>
          <p:nvPr/>
        </p:nvSpPr>
        <p:spPr>
          <a:xfrm>
            <a:off x="1788406" y="5794020"/>
            <a:ext cx="8081101" cy="500408"/>
          </a:xfrm>
          <a:prstGeom prst="rect">
            <a:avLst/>
          </a:prstGeom>
          <a:noFill/>
        </p:spPr>
        <p:txBody>
          <a:bodyPr wrap="square" lIns="91440" tIns="45720" rIns="91440" bIns="45720" rtlCol="0" anchor="t">
            <a:noAutofit/>
          </a:bodyPr>
          <a:lstStyle/>
          <a:p>
            <a:pPr algn="ctr"/>
            <a:r>
              <a:rPr lang="en-US" sz="1600">
                <a:latin typeface="Arial"/>
                <a:cs typeface="Arial"/>
              </a:rPr>
              <a:t>Located at the corner of the North parking lot, off </a:t>
            </a:r>
            <a:r>
              <a:rPr lang="en-US" sz="1500">
                <a:latin typeface="Arial"/>
                <a:cs typeface="Arial"/>
              </a:rPr>
              <a:t>Sedgewick </a:t>
            </a:r>
            <a:r>
              <a:rPr lang="en-US" sz="1600">
                <a:latin typeface="Arial"/>
                <a:cs typeface="Arial"/>
              </a:rPr>
              <a:t>by the lake</a:t>
            </a:r>
            <a:endParaRPr lang="en-US" sz="1400">
              <a:latin typeface="Arial"/>
              <a:cs typeface="Arial"/>
            </a:endParaRPr>
          </a:p>
        </p:txBody>
      </p:sp>
    </p:spTree>
    <p:extLst>
      <p:ext uri="{BB962C8B-B14F-4D97-AF65-F5344CB8AC3E}">
        <p14:creationId xmlns:p14="http://schemas.microsoft.com/office/powerpoint/2010/main" val="1739610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F1B2F-2E91-23B1-4F73-ABAFB8198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7BAEBE-F513-2AE4-051E-6BE62C554900}"/>
              </a:ext>
            </a:extLst>
          </p:cNvPr>
          <p:cNvSpPr>
            <a:spLocks noGrp="1"/>
          </p:cNvSpPr>
          <p:nvPr>
            <p:ph type="title"/>
          </p:nvPr>
        </p:nvSpPr>
        <p:spPr>
          <a:xfrm>
            <a:off x="1639906" y="169912"/>
            <a:ext cx="8229600" cy="550333"/>
          </a:xfrm>
        </p:spPr>
        <p:txBody>
          <a:bodyPr/>
          <a:lstStyle/>
          <a:p>
            <a:r>
              <a:rPr lang="en-US"/>
              <a:t>Library Parking</a:t>
            </a:r>
          </a:p>
        </p:txBody>
      </p:sp>
      <p:sp>
        <p:nvSpPr>
          <p:cNvPr id="5" name="Slide Number Placeholder 4">
            <a:extLst>
              <a:ext uri="{FF2B5EF4-FFF2-40B4-BE49-F238E27FC236}">
                <a16:creationId xmlns:a16="http://schemas.microsoft.com/office/drawing/2014/main" id="{FC09E87A-E121-5123-F833-F627F7747852}"/>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24</a:t>
            </a:fld>
            <a:endParaRPr lang="en-US">
              <a:solidFill>
                <a:prstClr val="black"/>
              </a:solidFill>
            </a:endParaRPr>
          </a:p>
        </p:txBody>
      </p:sp>
      <p:sp>
        <p:nvSpPr>
          <p:cNvPr id="7" name="TextBox 6">
            <a:extLst>
              <a:ext uri="{FF2B5EF4-FFF2-40B4-BE49-F238E27FC236}">
                <a16:creationId xmlns:a16="http://schemas.microsoft.com/office/drawing/2014/main" id="{67141679-5DBB-BFB3-F9EF-E7371662DADC}"/>
              </a:ext>
            </a:extLst>
          </p:cNvPr>
          <p:cNvSpPr txBox="1"/>
          <p:nvPr/>
        </p:nvSpPr>
        <p:spPr>
          <a:xfrm>
            <a:off x="1788406" y="5794020"/>
            <a:ext cx="8081101" cy="500408"/>
          </a:xfrm>
          <a:prstGeom prst="rect">
            <a:avLst/>
          </a:prstGeom>
          <a:noFill/>
        </p:spPr>
        <p:txBody>
          <a:bodyPr wrap="square" rtlCol="0">
            <a:noAutofit/>
          </a:bodyPr>
          <a:lstStyle/>
          <a:p>
            <a:r>
              <a:rPr lang="en-US" sz="1400">
                <a:latin typeface="Arial" panose="020B0604020202020204" pitchFamily="34" charset="0"/>
                <a:cs typeface="Arial" panose="020B0604020202020204" pitchFamily="34" charset="0"/>
              </a:rPr>
              <a:t>.</a:t>
            </a:r>
          </a:p>
        </p:txBody>
      </p:sp>
      <p:pic>
        <p:nvPicPr>
          <p:cNvPr id="8" name="Picture 7" descr="A picture containing text, tree, outdoor, sky&#10;&#10;AI-generated content may be incorrect.">
            <a:extLst>
              <a:ext uri="{FF2B5EF4-FFF2-40B4-BE49-F238E27FC236}">
                <a16:creationId xmlns:a16="http://schemas.microsoft.com/office/drawing/2014/main" id="{AE4D0A09-074C-D940-AC34-68A48BBFB76B}"/>
              </a:ext>
            </a:extLst>
          </p:cNvPr>
          <p:cNvPicPr>
            <a:picLocks noChangeAspect="1"/>
          </p:cNvPicPr>
          <p:nvPr/>
        </p:nvPicPr>
        <p:blipFill>
          <a:blip r:embed="rId3" cstate="print">
            <a:extLst>
              <a:ext uri="{28A0092B-C50C-407E-A947-70E740481C1C}">
                <a14:useLocalDpi xmlns:a14="http://schemas.microsoft.com/office/drawing/2010/main" val="0"/>
              </a:ext>
            </a:extLst>
          </a:blip>
          <a:srcRect l="6105" t="7329" r="40401" b="28367"/>
          <a:stretch>
            <a:fillRect/>
          </a:stretch>
        </p:blipFill>
        <p:spPr>
          <a:xfrm rot="5400000">
            <a:off x="1489853" y="1218695"/>
            <a:ext cx="3048587" cy="2748480"/>
          </a:xfrm>
          <a:prstGeom prst="rect">
            <a:avLst/>
          </a:prstGeom>
        </p:spPr>
      </p:pic>
      <p:pic>
        <p:nvPicPr>
          <p:cNvPr id="10" name="Picture 9" descr="A picture containing tree, sky, outdoor, outdoor object&#10;&#10;AI-generated content may be incorrect.">
            <a:extLst>
              <a:ext uri="{FF2B5EF4-FFF2-40B4-BE49-F238E27FC236}">
                <a16:creationId xmlns:a16="http://schemas.microsoft.com/office/drawing/2014/main" id="{327412B2-7156-9798-4BB7-586A3DF921A2}"/>
              </a:ext>
            </a:extLst>
          </p:cNvPr>
          <p:cNvPicPr>
            <a:picLocks noChangeAspect="1"/>
          </p:cNvPicPr>
          <p:nvPr/>
        </p:nvPicPr>
        <p:blipFill>
          <a:blip r:embed="rId4" cstate="print">
            <a:extLst>
              <a:ext uri="{28A0092B-C50C-407E-A947-70E740481C1C}">
                <a14:useLocalDpi xmlns:a14="http://schemas.microsoft.com/office/drawing/2010/main" val="0"/>
              </a:ext>
            </a:extLst>
          </a:blip>
          <a:srcRect l="35020" r="19036"/>
          <a:stretch>
            <a:fillRect/>
          </a:stretch>
        </p:blipFill>
        <p:spPr>
          <a:xfrm rot="5400000">
            <a:off x="5908712" y="72305"/>
            <a:ext cx="3150827" cy="5143500"/>
          </a:xfrm>
          <a:prstGeom prst="rect">
            <a:avLst/>
          </a:prstGeom>
        </p:spPr>
      </p:pic>
      <p:sp>
        <p:nvSpPr>
          <p:cNvPr id="11" name="TextBox 10">
            <a:extLst>
              <a:ext uri="{FF2B5EF4-FFF2-40B4-BE49-F238E27FC236}">
                <a16:creationId xmlns:a16="http://schemas.microsoft.com/office/drawing/2014/main" id="{DB580717-BA35-1C46-838D-55B909B00FE7}"/>
              </a:ext>
            </a:extLst>
          </p:cNvPr>
          <p:cNvSpPr txBox="1"/>
          <p:nvPr/>
        </p:nvSpPr>
        <p:spPr>
          <a:xfrm>
            <a:off x="1788406" y="4472848"/>
            <a:ext cx="8422395" cy="1781263"/>
          </a:xfrm>
          <a:prstGeom prst="rect">
            <a:avLst/>
          </a:prstGeom>
          <a:solidFill>
            <a:srgbClr val="FFC000"/>
          </a:solidFill>
        </p:spPr>
        <p:style>
          <a:lnRef idx="0">
            <a:schemeClr val="accent6"/>
          </a:lnRef>
          <a:fillRef idx="3">
            <a:schemeClr val="accent6"/>
          </a:fillRef>
          <a:effectRef idx="3">
            <a:schemeClr val="accent6"/>
          </a:effectRef>
          <a:fontRef idx="minor">
            <a:schemeClr val="lt1"/>
          </a:fontRef>
        </p:style>
        <p:txBody>
          <a:bodyPr wrap="square" rtlCol="0">
            <a:noAutofit/>
          </a:bodyPr>
          <a:lstStyle/>
          <a:p>
            <a:pPr algn="ctr"/>
            <a:r>
              <a:rPr lang="en-US" sz="36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Designated library parking</a:t>
            </a:r>
          </a:p>
          <a:p>
            <a:pPr algn="ctr"/>
            <a:r>
              <a:rPr lang="en-US" sz="36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in parking lot off Sedgewick</a:t>
            </a:r>
          </a:p>
          <a:p>
            <a:pPr algn="ctr"/>
            <a:r>
              <a:rPr lang="en-US" sz="36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first double row</a:t>
            </a:r>
            <a:endParaRPr lang="en-US" sz="24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1351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B21BE-D1E5-2B95-185F-73C52CE34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E2A23-F9CA-3771-EE38-6D7261989C47}"/>
              </a:ext>
            </a:extLst>
          </p:cNvPr>
          <p:cNvSpPr>
            <a:spLocks noGrp="1"/>
          </p:cNvSpPr>
          <p:nvPr>
            <p:ph type="title"/>
          </p:nvPr>
        </p:nvSpPr>
        <p:spPr>
          <a:xfrm>
            <a:off x="1321324" y="136526"/>
            <a:ext cx="8229600" cy="550333"/>
          </a:xfrm>
        </p:spPr>
        <p:txBody>
          <a:bodyPr/>
          <a:lstStyle/>
          <a:p>
            <a:r>
              <a:rPr lang="en-US"/>
              <a:t>Questions</a:t>
            </a:r>
          </a:p>
        </p:txBody>
      </p:sp>
      <p:sp>
        <p:nvSpPr>
          <p:cNvPr id="5" name="Slide Number Placeholder 4">
            <a:extLst>
              <a:ext uri="{FF2B5EF4-FFF2-40B4-BE49-F238E27FC236}">
                <a16:creationId xmlns:a16="http://schemas.microsoft.com/office/drawing/2014/main" id="{6C88547A-7D2C-8266-0BC5-37413DF1926F}"/>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25</a:t>
            </a:fld>
            <a:endParaRPr lang="en-US">
              <a:solidFill>
                <a:prstClr val="black"/>
              </a:solidFill>
            </a:endParaRPr>
          </a:p>
        </p:txBody>
      </p:sp>
      <p:pic>
        <p:nvPicPr>
          <p:cNvPr id="6" name="Picture 5" descr="A picture containing indoor, building, painted&#10;&#10;AI-generated content may be incorrect.">
            <a:extLst>
              <a:ext uri="{FF2B5EF4-FFF2-40B4-BE49-F238E27FC236}">
                <a16:creationId xmlns:a16="http://schemas.microsoft.com/office/drawing/2014/main" id="{BB3CF6A3-BC02-EF47-2D0D-370017DCCE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6622" y="999241"/>
            <a:ext cx="5858759" cy="5858759"/>
          </a:xfrm>
          <a:prstGeom prst="rect">
            <a:avLst/>
          </a:prstGeom>
        </p:spPr>
      </p:pic>
    </p:spTree>
    <p:extLst>
      <p:ext uri="{BB962C8B-B14F-4D97-AF65-F5344CB8AC3E}">
        <p14:creationId xmlns:p14="http://schemas.microsoft.com/office/powerpoint/2010/main" val="3872854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CDBF4-CA61-69AB-80ED-18ADA9F2F5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CD4E9-705F-6543-D825-BB092C2E798F}"/>
              </a:ext>
            </a:extLst>
          </p:cNvPr>
          <p:cNvSpPr>
            <a:spLocks noGrp="1"/>
          </p:cNvSpPr>
          <p:nvPr>
            <p:ph type="title"/>
          </p:nvPr>
        </p:nvSpPr>
        <p:spPr>
          <a:xfrm>
            <a:off x="1321324" y="136526"/>
            <a:ext cx="8229600" cy="550333"/>
          </a:xfrm>
        </p:spPr>
        <p:txBody>
          <a:bodyPr/>
          <a:lstStyle/>
          <a:p>
            <a:r>
              <a:rPr lang="en-US"/>
              <a:t>Slides</a:t>
            </a:r>
          </a:p>
        </p:txBody>
      </p:sp>
      <p:sp>
        <p:nvSpPr>
          <p:cNvPr id="5" name="Slide Number Placeholder 4">
            <a:extLst>
              <a:ext uri="{FF2B5EF4-FFF2-40B4-BE49-F238E27FC236}">
                <a16:creationId xmlns:a16="http://schemas.microsoft.com/office/drawing/2014/main" id="{558FE3F3-604E-FADB-EADE-FBAD8C20F001}"/>
              </a:ext>
            </a:extLst>
          </p:cNvPr>
          <p:cNvSpPr>
            <a:spLocks noGrp="1"/>
          </p:cNvSpPr>
          <p:nvPr>
            <p:ph type="sldNum" sz="quarter" idx="12"/>
          </p:nvPr>
        </p:nvSpPr>
        <p:spPr/>
        <p:txBody>
          <a:bodyPr/>
          <a:lstStyle/>
          <a:p>
            <a:pPr>
              <a:defRPr/>
            </a:pPr>
            <a:fld id="{67A71C4C-1368-4DD6-8D49-98A540BFBB15}" type="slidenum">
              <a:rPr lang="en-US" smtClean="0">
                <a:solidFill>
                  <a:prstClr val="black"/>
                </a:solidFill>
              </a:rPr>
              <a:pPr>
                <a:defRPr/>
              </a:pPr>
              <a:t>26</a:t>
            </a:fld>
            <a:endParaRPr lang="en-US">
              <a:solidFill>
                <a:prstClr val="black"/>
              </a:solidFill>
            </a:endParaRPr>
          </a:p>
        </p:txBody>
      </p:sp>
      <p:sp>
        <p:nvSpPr>
          <p:cNvPr id="3" name="TextBox 2">
            <a:extLst>
              <a:ext uri="{FF2B5EF4-FFF2-40B4-BE49-F238E27FC236}">
                <a16:creationId xmlns:a16="http://schemas.microsoft.com/office/drawing/2014/main" id="{6557AFB2-32E3-1EC9-B4A9-A6E10708FAC1}"/>
              </a:ext>
            </a:extLst>
          </p:cNvPr>
          <p:cNvSpPr txBox="1"/>
          <p:nvPr/>
        </p:nvSpPr>
        <p:spPr>
          <a:xfrm>
            <a:off x="1571030" y="1082364"/>
            <a:ext cx="3961091" cy="3853430"/>
          </a:xfrm>
          <a:prstGeom prst="rect">
            <a:avLst/>
          </a:prstGeom>
          <a:noFill/>
        </p:spPr>
        <p:txBody>
          <a:bodyPr wrap="square" rtlCol="0">
            <a:noAutofit/>
          </a:bodyPr>
          <a:lstStyle/>
          <a:p>
            <a:r>
              <a:rPr lang="en-US" sz="2800">
                <a:latin typeface="Arial" panose="020B0604020202020204" pitchFamily="34" charset="0"/>
                <a:cs typeface="Arial" panose="020B0604020202020204" pitchFamily="34" charset="0"/>
              </a:rPr>
              <a:t>SGA’s or one staff group representative, if you’d like a copy of the slides, please email us </a:t>
            </a:r>
            <a:r>
              <a:rPr lang="en-US" sz="2800">
                <a:latin typeface="Arial" panose="020B0604020202020204" pitchFamily="34" charset="0"/>
                <a:cs typeface="Arial" panose="020B0604020202020204" pitchFamily="34" charset="0"/>
                <a:hlinkClick r:id="rId3"/>
              </a:rPr>
              <a:t>usarmy.leavenworth.au.mbx.cgsc-carl-reference@army.mil</a:t>
            </a:r>
            <a:r>
              <a:rPr lang="en-US" sz="2800">
                <a:latin typeface="Arial" panose="020B0604020202020204" pitchFamily="34" charset="0"/>
                <a:cs typeface="Arial" panose="020B0604020202020204" pitchFamily="34" charset="0"/>
              </a:rPr>
              <a:t> or submit an Ask a Librarian.</a:t>
            </a:r>
          </a:p>
        </p:txBody>
      </p:sp>
      <p:pic>
        <p:nvPicPr>
          <p:cNvPr id="8" name="Picture 7" descr="A picture containing indoor, hall&#10;&#10;AI-generated content may be incorrect.">
            <a:extLst>
              <a:ext uri="{FF2B5EF4-FFF2-40B4-BE49-F238E27FC236}">
                <a16:creationId xmlns:a16="http://schemas.microsoft.com/office/drawing/2014/main" id="{323EAB1F-ACB1-0158-55AE-374F1A9FEB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9308" y="984738"/>
            <a:ext cx="5135880" cy="5883310"/>
          </a:xfrm>
          <a:prstGeom prst="rect">
            <a:avLst/>
          </a:prstGeom>
        </p:spPr>
      </p:pic>
      <p:pic>
        <p:nvPicPr>
          <p:cNvPr id="13" name="Picture 12">
            <a:extLst>
              <a:ext uri="{FF2B5EF4-FFF2-40B4-BE49-F238E27FC236}">
                <a16:creationId xmlns:a16="http://schemas.microsoft.com/office/drawing/2014/main" id="{59E5C562-161D-EF04-F04F-46BA8479B384}"/>
              </a:ext>
            </a:extLst>
          </p:cNvPr>
          <p:cNvPicPr>
            <a:picLocks noChangeAspect="1"/>
          </p:cNvPicPr>
          <p:nvPr/>
        </p:nvPicPr>
        <p:blipFill>
          <a:blip r:embed="rId5"/>
          <a:stretch>
            <a:fillRect/>
          </a:stretch>
        </p:blipFill>
        <p:spPr>
          <a:xfrm>
            <a:off x="3151441" y="4543631"/>
            <a:ext cx="2177845" cy="2177845"/>
          </a:xfrm>
          <a:prstGeom prst="rect">
            <a:avLst/>
          </a:prstGeom>
        </p:spPr>
      </p:pic>
    </p:spTree>
    <p:extLst>
      <p:ext uri="{BB962C8B-B14F-4D97-AF65-F5344CB8AC3E}">
        <p14:creationId xmlns:p14="http://schemas.microsoft.com/office/powerpoint/2010/main" val="1548067423"/>
      </p:ext>
    </p:extLst>
  </p:cSld>
  <p:clrMapOvr>
    <a:masterClrMapping/>
  </p:clrMapOvr>
</p:sld>
</file>

<file path=ppt/theme/theme1.xml><?xml version="1.0" encoding="utf-8"?>
<a:theme xmlns:a="http://schemas.openxmlformats.org/drawingml/2006/main" name="2_CAC-Slid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noAutofit/>
      </a:bodyPr>
      <a:lstStyle>
        <a:defPPr>
          <a:defRPr sz="1400"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2A801A8984F242BFC86C2BB06D759F" ma:contentTypeVersion="17" ma:contentTypeDescription="Create a new document." ma:contentTypeScope="" ma:versionID="9e23e04f87ad0a80116708e3d3ba36c0">
  <xsd:schema xmlns:xsd="http://www.w3.org/2001/XMLSchema" xmlns:xs="http://www.w3.org/2001/XMLSchema" xmlns:p="http://schemas.microsoft.com/office/2006/metadata/properties" xmlns:ns1="http://schemas.microsoft.com/sharepoint/v3" xmlns:ns2="cbfed908-f9c5-4dd0-8466-e10dc1483b89" xmlns:ns3="8bc594e0-ecca-4627-933c-988ae68c3413" targetNamespace="http://schemas.microsoft.com/office/2006/metadata/properties" ma:root="true" ma:fieldsID="29898efd6846a93753252bb300878f54" ns1:_="" ns2:_="" ns3:_="">
    <xsd:import namespace="http://schemas.microsoft.com/sharepoint/v3"/>
    <xsd:import namespace="cbfed908-f9c5-4dd0-8466-e10dc1483b89"/>
    <xsd:import namespace="8bc594e0-ecca-4627-933c-988ae68c341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fed908-f9c5-4dd0-8466-e10dc1483b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874fec-6985-468d-9a86-0194f6fd86d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c594e0-ecca-4627-933c-988ae68c341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72c3080-0fc8-4592-a742-2fe7ddfd476a}" ma:internalName="TaxCatchAll" ma:showField="CatchAllData" ma:web="8bc594e0-ecca-4627-933c-988ae68c341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bfed908-f9c5-4dd0-8466-e10dc1483b89">
      <Terms xmlns="http://schemas.microsoft.com/office/infopath/2007/PartnerControls"/>
    </lcf76f155ced4ddcb4097134ff3c332f>
    <TaxCatchAll xmlns="8bc594e0-ecca-4627-933c-988ae68c3413" xsi:nil="true"/>
    <SharedWithUsers xmlns="8bc594e0-ecca-4627-933c-988ae68c3413">
      <UserInfo>
        <DisplayName>Matteson, Emily R CIV USARMY CAC (USA)</DisplayName>
        <AccountId>24</AccountId>
        <AccountType/>
      </UserInfo>
    </SharedWithUsers>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FFED336-3FA5-43DD-8ABA-7A06DDACDE1D}">
  <ds:schemaRefs>
    <ds:schemaRef ds:uri="8bc594e0-ecca-4627-933c-988ae68c3413"/>
    <ds:schemaRef ds:uri="cbfed908-f9c5-4dd0-8466-e10dc1483b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D2AA4E0-0335-4986-95E4-9C6B0A1265DA}">
  <ds:schemaRefs>
    <ds:schemaRef ds:uri="http://schemas.microsoft.com/sharepoint/v3/contenttype/forms"/>
  </ds:schemaRefs>
</ds:datastoreItem>
</file>

<file path=customXml/itemProps3.xml><?xml version="1.0" encoding="utf-8"?>
<ds:datastoreItem xmlns:ds="http://schemas.openxmlformats.org/officeDocument/2006/customXml" ds:itemID="{AFD28C0B-194C-497E-83F1-A203AC4FF5E9}">
  <ds:schemaRefs>
    <ds:schemaRef ds:uri="http://schemas.microsoft.com/office/2006/documentManagement/types"/>
    <ds:schemaRef ds:uri="http://schemas.microsoft.com/sharepoint/v3"/>
    <ds:schemaRef ds:uri="http://www.w3.org/XML/1998/namespace"/>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8bc594e0-ecca-4627-933c-988ae68c3413"/>
    <ds:schemaRef ds:uri="cbfed908-f9c5-4dd0-8466-e10dc1483b89"/>
    <ds:schemaRef ds:uri="http://schemas.microsoft.com/office/2006/metadata/properties"/>
  </ds:schemaRefs>
</ds:datastoreItem>
</file>

<file path=docMetadata/LabelInfo.xml><?xml version="1.0" encoding="utf-8"?>
<clbl:labelList xmlns:clbl="http://schemas.microsoft.com/office/2020/mipLabelMetadata">
  <clbl:label id="{554eecc5-e26c-4620-b240-5a8bb326c33d}" enabled="1" method="Privileged" siteId="{fae6d70f-954b-4811-92b6-0530d6f84c43}" removed="0"/>
</clbl:labelList>
</file>

<file path=docProps/app.xml><?xml version="1.0" encoding="utf-8"?>
<Properties xmlns="http://schemas.openxmlformats.org/officeDocument/2006/extended-properties" xmlns:vt="http://schemas.openxmlformats.org/officeDocument/2006/docPropsVTypes">
  <TotalTime>9</TotalTime>
  <Words>2156</Words>
  <Application>Microsoft Office PowerPoint</Application>
  <PresentationFormat>Widescreen</PresentationFormat>
  <Paragraphs>306</Paragraphs>
  <Slides>26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Arial</vt:lpstr>
      <vt:lpstr>Arial Narrow</vt:lpstr>
      <vt:lpstr>Calibri</vt:lpstr>
      <vt:lpstr>2_CAC-Slide Master</vt:lpstr>
      <vt:lpstr>Ike Skelton Combined Arms Research Library (CARL)</vt:lpstr>
      <vt:lpstr>About CARL</vt:lpstr>
      <vt:lpstr>First Floor</vt:lpstr>
      <vt:lpstr>First Floor</vt:lpstr>
      <vt:lpstr>Library Accounts</vt:lpstr>
      <vt:lpstr> https://carlcgsc.libguides.com/home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Academic/Study Floor</vt:lpstr>
      <vt:lpstr>Second Floor</vt:lpstr>
      <vt:lpstr>Second Floor</vt:lpstr>
      <vt:lpstr>Study Tables</vt:lpstr>
      <vt:lpstr>Special Collections</vt:lpstr>
      <vt:lpstr>Book Return</vt:lpstr>
      <vt:lpstr>Library Parking</vt:lpstr>
      <vt:lpstr>Questions</vt:lpstr>
      <vt:lpstr>Slides</vt:lpstr>
    </vt:vector>
  </TitlesOfParts>
  <Company>US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Hoevers, Deven S MAJ MIL USARMY TRADOC</dc:creator>
  <cp:lastModifiedBy>Baugh, George J CIV USARMY CGSC (USA)</cp:lastModifiedBy>
  <cp:revision>25</cp:revision>
  <cp:lastPrinted>2026-06-30T13:13:33Z</cp:lastPrinted>
  <dcterms:created xsi:type="dcterms:W3CDTF">2020-09-23T16:06:22Z</dcterms:created>
  <dcterms:modified xsi:type="dcterms:W3CDTF">2026-08-10T14:17:50Z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db28b9ae-060e-4a7a-8e02-1a40fcc684ff</vt:lpwstr>
  </property>
  <property fmtid="{D5CDD505-2E9C-101B-9397-08002B2CF9AE}" pid="3" name="MediaServiceImageTags">
    <vt:lpwstr/>
  </property>
  <property fmtid="{D5CDD505-2E9C-101B-9397-08002B2CF9AE}" pid="4" name="ContentTypeId">
    <vt:lpwstr>0x0101006F2A801A8984F242BFC86C2BB06D759F</vt:lpwstr>
  </property>
</Properties>
</file>