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214735013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4" d="100"/>
          <a:sy n="104" d="100"/>
        </p:scale>
        <p:origin x="870"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31EE70-830E-4BCF-AF3C-D8BCFED10075}" type="datetimeFigureOut">
              <a:rPr lang="en-US" smtClean="0"/>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142075-C166-451C-B6EB-DF2262F852D7}" type="slidenum">
              <a:rPr lang="en-US" smtClean="0"/>
              <a:t>‹#›</a:t>
            </a:fld>
            <a:endParaRPr lang="en-US"/>
          </a:p>
        </p:txBody>
      </p:sp>
    </p:spTree>
    <p:extLst>
      <p:ext uri="{BB962C8B-B14F-4D97-AF65-F5344CB8AC3E}">
        <p14:creationId xmlns:p14="http://schemas.microsoft.com/office/powerpoint/2010/main" val="3648304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93FB0-233B-2F31-B268-99598C8827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236525-38C9-B936-A7EA-DA2CF1E29444}"/>
              </a:ext>
            </a:extLst>
          </p:cNvPr>
          <p:cNvSpPr>
            <a:spLocks noGrp="1" noRot="1" noChangeAspect="1"/>
          </p:cNvSpPr>
          <p:nvPr>
            <p:ph type="sldImg"/>
          </p:nvPr>
        </p:nvSpPr>
        <p:spPr>
          <a:xfrm>
            <a:off x="800100" y="454025"/>
            <a:ext cx="3797300" cy="2136775"/>
          </a:xfrm>
        </p:spPr>
      </p:sp>
      <p:sp>
        <p:nvSpPr>
          <p:cNvPr id="3" name="Notes Placeholder 2">
            <a:extLst>
              <a:ext uri="{FF2B5EF4-FFF2-40B4-BE49-F238E27FC236}">
                <a16:creationId xmlns:a16="http://schemas.microsoft.com/office/drawing/2014/main" id="{237D7119-6D11-0651-7822-2FD767BE1A03}"/>
              </a:ext>
            </a:extLst>
          </p:cNvPr>
          <p:cNvSpPr>
            <a:spLocks noGrp="1"/>
          </p:cNvSpPr>
          <p:nvPr>
            <p:ph type="body" idx="1"/>
          </p:nvPr>
        </p:nvSpPr>
        <p:spPr/>
        <p:txBody>
          <a:bodyPr/>
          <a:lstStyle/>
          <a:p>
            <a:endParaRPr lang="en-US"/>
          </a:p>
        </p:txBody>
      </p:sp>
      <p:sp>
        <p:nvSpPr>
          <p:cNvPr id="5" name="Date Placeholder 4">
            <a:extLst>
              <a:ext uri="{FF2B5EF4-FFF2-40B4-BE49-F238E27FC236}">
                <a16:creationId xmlns:a16="http://schemas.microsoft.com/office/drawing/2014/main" id="{FB4A6FFA-B731-B7F2-6E5B-A26B9C596445}"/>
              </a:ext>
            </a:extLst>
          </p:cNvPr>
          <p:cNvSpPr>
            <a:spLocks noGrp="1"/>
          </p:cNvSpPr>
          <p:nvPr>
            <p:ph type="dt" idx="1"/>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as of 18 Aug 25</a:t>
            </a:r>
          </a:p>
        </p:txBody>
      </p:sp>
      <p:sp>
        <p:nvSpPr>
          <p:cNvPr id="6" name="Footer Placeholder 5">
            <a:extLst>
              <a:ext uri="{FF2B5EF4-FFF2-40B4-BE49-F238E27FC236}">
                <a16:creationId xmlns:a16="http://schemas.microsoft.com/office/drawing/2014/main" id="{CDFFF495-1F98-823C-71CD-B03CF352A508}"/>
              </a:ext>
            </a:extLst>
          </p:cNvPr>
          <p:cNvSpPr>
            <a:spLocks noGrp="1"/>
          </p:cNvSpPr>
          <p:nvPr>
            <p:ph type="ftr" sz="quarter" idx="4"/>
          </p:nvPr>
        </p:nvSpPr>
        <p:spPr/>
        <p:txBody>
          <a:bodyPr/>
          <a:lstStyle/>
          <a:p>
            <a:pPr marL="0" marR="0" lvl="0" indent="0" algn="l" defTabSz="46588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UNCLASSIFIED</a:t>
            </a:r>
          </a:p>
        </p:txBody>
      </p:sp>
      <p:sp>
        <p:nvSpPr>
          <p:cNvPr id="7" name="Slide Number Placeholder 6">
            <a:extLst>
              <a:ext uri="{FF2B5EF4-FFF2-40B4-BE49-F238E27FC236}">
                <a16:creationId xmlns:a16="http://schemas.microsoft.com/office/drawing/2014/main" id="{FF8A9FA0-239E-14A4-1999-351BD99A8F30}"/>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F51CD775-FBE7-44B8-A734-5D609810C90F}" type="slidenum">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a:t>
            </a:fld>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52558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334490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07801" y="1"/>
            <a:ext cx="7484199" cy="814812"/>
          </a:xfrm>
        </p:spPr>
        <p:txBody>
          <a:bodyPr>
            <a:noAutofit/>
          </a:bodyPr>
          <a:lstStyle>
            <a:lvl1pPr>
              <a:defRPr sz="3600"/>
            </a:lvl1pPr>
          </a:lstStyle>
          <a:p>
            <a:r>
              <a:rPr lang="en-US"/>
              <a:t>Click to edit Master title style</a:t>
            </a:r>
          </a:p>
        </p:txBody>
      </p:sp>
      <p:sp>
        <p:nvSpPr>
          <p:cNvPr id="3" name="Content Placeholder 2"/>
          <p:cNvSpPr>
            <a:spLocks noGrp="1"/>
          </p:cNvSpPr>
          <p:nvPr>
            <p:ph idx="1"/>
          </p:nvPr>
        </p:nvSpPr>
        <p:spPr>
          <a:xfrm>
            <a:off x="446637" y="941561"/>
            <a:ext cx="11443580" cy="52354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F734A35B-B995-CE78-736A-EC540759EFD6}"/>
              </a:ext>
            </a:extLst>
          </p:cNvPr>
          <p:cNvSpPr txBox="1"/>
          <p:nvPr userDrawn="1"/>
        </p:nvSpPr>
        <p:spPr>
          <a:xfrm>
            <a:off x="89795" y="6561079"/>
            <a:ext cx="1138828" cy="261610"/>
          </a:xfrm>
          <a:prstGeom prst="rect">
            <a:avLst/>
          </a:prstGeom>
          <a:noFill/>
        </p:spPr>
        <p:txBody>
          <a:bodyPr wrap="square" rtlCol="0">
            <a:spAutoFit/>
          </a:bodyPr>
          <a:lstStyle/>
          <a:p>
            <a:r>
              <a:rPr lang="en-US" sz="1100"/>
              <a:t>As of Date:</a:t>
            </a:r>
          </a:p>
        </p:txBody>
      </p:sp>
      <p:sp>
        <p:nvSpPr>
          <p:cNvPr id="13" name="Content Placeholder 2">
            <a:extLst>
              <a:ext uri="{FF2B5EF4-FFF2-40B4-BE49-F238E27FC236}">
                <a16:creationId xmlns:a16="http://schemas.microsoft.com/office/drawing/2014/main" id="{CE3B7BD1-552D-0E06-2887-31416A75B3C3}"/>
              </a:ext>
            </a:extLst>
          </p:cNvPr>
          <p:cNvSpPr>
            <a:spLocks noGrp="1"/>
          </p:cNvSpPr>
          <p:nvPr>
            <p:ph idx="10" hasCustomPrompt="1"/>
          </p:nvPr>
        </p:nvSpPr>
        <p:spPr>
          <a:xfrm>
            <a:off x="989844" y="6586028"/>
            <a:ext cx="3126465" cy="215871"/>
          </a:xfrm>
        </p:spPr>
        <p:txBody>
          <a:bodyPr>
            <a:normAutofit/>
          </a:bodyPr>
          <a:lstStyle>
            <a:lvl1pPr>
              <a:buNone/>
              <a:defRPr sz="1200"/>
            </a:lvl1pPr>
          </a:lstStyle>
          <a:p>
            <a:pPr lvl="0"/>
            <a:r>
              <a:rPr lang="en-US"/>
              <a:t>DDMMMYY</a:t>
            </a:r>
          </a:p>
        </p:txBody>
      </p:sp>
      <p:sp>
        <p:nvSpPr>
          <p:cNvPr id="14" name="TextBox 13">
            <a:extLst>
              <a:ext uri="{FF2B5EF4-FFF2-40B4-BE49-F238E27FC236}">
                <a16:creationId xmlns:a16="http://schemas.microsoft.com/office/drawing/2014/main" id="{AD53E063-8CAA-D89E-D6BB-564F6EAFAA41}"/>
              </a:ext>
            </a:extLst>
          </p:cNvPr>
          <p:cNvSpPr txBox="1"/>
          <p:nvPr userDrawn="1"/>
        </p:nvSpPr>
        <p:spPr>
          <a:xfrm>
            <a:off x="5043737" y="6606817"/>
            <a:ext cx="1138828" cy="261610"/>
          </a:xfrm>
          <a:prstGeom prst="rect">
            <a:avLst/>
          </a:prstGeom>
          <a:noFill/>
        </p:spPr>
        <p:txBody>
          <a:bodyPr wrap="square" rtlCol="0">
            <a:spAutoFit/>
          </a:bodyPr>
          <a:lstStyle/>
          <a:p>
            <a:r>
              <a:rPr lang="en-US" sz="1100"/>
              <a:t>POC: </a:t>
            </a:r>
          </a:p>
        </p:txBody>
      </p:sp>
      <p:sp>
        <p:nvSpPr>
          <p:cNvPr id="15" name="Content Placeholder 2">
            <a:extLst>
              <a:ext uri="{FF2B5EF4-FFF2-40B4-BE49-F238E27FC236}">
                <a16:creationId xmlns:a16="http://schemas.microsoft.com/office/drawing/2014/main" id="{957CE509-8F8D-F98C-9E79-07248DF34434}"/>
              </a:ext>
            </a:extLst>
          </p:cNvPr>
          <p:cNvSpPr>
            <a:spLocks noGrp="1"/>
          </p:cNvSpPr>
          <p:nvPr>
            <p:ph idx="11" hasCustomPrompt="1"/>
          </p:nvPr>
        </p:nvSpPr>
        <p:spPr>
          <a:xfrm>
            <a:off x="5528649" y="6606818"/>
            <a:ext cx="1714123" cy="215871"/>
          </a:xfrm>
        </p:spPr>
        <p:txBody>
          <a:bodyPr>
            <a:normAutofit/>
          </a:bodyPr>
          <a:lstStyle>
            <a:lvl1pPr>
              <a:buNone/>
              <a:defRPr sz="1200"/>
            </a:lvl1pPr>
          </a:lstStyle>
          <a:p>
            <a:pPr lvl="0"/>
            <a:r>
              <a:rPr lang="en-US"/>
              <a:t>Rank Last, First</a:t>
            </a:r>
          </a:p>
        </p:txBody>
      </p:sp>
    </p:spTree>
    <p:extLst>
      <p:ext uri="{BB962C8B-B14F-4D97-AF65-F5344CB8AC3E}">
        <p14:creationId xmlns:p14="http://schemas.microsoft.com/office/powerpoint/2010/main" val="566925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E02F95E2-B524-26A4-521A-B719E9FD70F0}"/>
              </a:ext>
            </a:extLst>
          </p:cNvPr>
          <p:cNvSpPr txBox="1">
            <a:spLocks/>
          </p:cNvSpPr>
          <p:nvPr userDrawn="1"/>
        </p:nvSpPr>
        <p:spPr>
          <a:xfrm>
            <a:off x="4707801" y="1"/>
            <a:ext cx="7484199" cy="8148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3600"/>
              <a:t>Click to edit Master title style</a:t>
            </a:r>
          </a:p>
        </p:txBody>
      </p:sp>
      <p:sp>
        <p:nvSpPr>
          <p:cNvPr id="20" name="TextBox 19">
            <a:extLst>
              <a:ext uri="{FF2B5EF4-FFF2-40B4-BE49-F238E27FC236}">
                <a16:creationId xmlns:a16="http://schemas.microsoft.com/office/drawing/2014/main" id="{81B8D198-7FA2-9793-7E35-7A6D6568371E}"/>
              </a:ext>
            </a:extLst>
          </p:cNvPr>
          <p:cNvSpPr txBox="1"/>
          <p:nvPr userDrawn="1"/>
        </p:nvSpPr>
        <p:spPr>
          <a:xfrm>
            <a:off x="89795" y="6561079"/>
            <a:ext cx="1138828" cy="261610"/>
          </a:xfrm>
          <a:prstGeom prst="rect">
            <a:avLst/>
          </a:prstGeom>
          <a:noFill/>
        </p:spPr>
        <p:txBody>
          <a:bodyPr wrap="square" rtlCol="0">
            <a:spAutoFit/>
          </a:bodyPr>
          <a:lstStyle/>
          <a:p>
            <a:r>
              <a:rPr lang="en-US" sz="1100"/>
              <a:t>As of Date:</a:t>
            </a:r>
          </a:p>
        </p:txBody>
      </p:sp>
      <p:sp>
        <p:nvSpPr>
          <p:cNvPr id="21" name="Content Placeholder 2">
            <a:extLst>
              <a:ext uri="{FF2B5EF4-FFF2-40B4-BE49-F238E27FC236}">
                <a16:creationId xmlns:a16="http://schemas.microsoft.com/office/drawing/2014/main" id="{E0802009-8CA3-ED6B-FE8F-D92FE427C0FB}"/>
              </a:ext>
            </a:extLst>
          </p:cNvPr>
          <p:cNvSpPr>
            <a:spLocks noGrp="1"/>
          </p:cNvSpPr>
          <p:nvPr>
            <p:ph idx="10" hasCustomPrompt="1"/>
          </p:nvPr>
        </p:nvSpPr>
        <p:spPr>
          <a:xfrm>
            <a:off x="989844" y="6586028"/>
            <a:ext cx="3126465" cy="215871"/>
          </a:xfrm>
        </p:spPr>
        <p:txBody>
          <a:bodyPr>
            <a:normAutofit/>
          </a:bodyPr>
          <a:lstStyle>
            <a:lvl1pPr>
              <a:buNone/>
              <a:defRPr sz="1200"/>
            </a:lvl1pPr>
          </a:lstStyle>
          <a:p>
            <a:pPr lvl="0"/>
            <a:r>
              <a:rPr lang="en-US"/>
              <a:t>DDMMMYY</a:t>
            </a:r>
          </a:p>
        </p:txBody>
      </p:sp>
      <p:sp>
        <p:nvSpPr>
          <p:cNvPr id="22" name="TextBox 21">
            <a:extLst>
              <a:ext uri="{FF2B5EF4-FFF2-40B4-BE49-F238E27FC236}">
                <a16:creationId xmlns:a16="http://schemas.microsoft.com/office/drawing/2014/main" id="{4D13780C-75CA-D466-42A9-FA1BA4307BAA}"/>
              </a:ext>
            </a:extLst>
          </p:cNvPr>
          <p:cNvSpPr txBox="1"/>
          <p:nvPr userDrawn="1"/>
        </p:nvSpPr>
        <p:spPr>
          <a:xfrm>
            <a:off x="5043737" y="6606817"/>
            <a:ext cx="1138828" cy="261610"/>
          </a:xfrm>
          <a:prstGeom prst="rect">
            <a:avLst/>
          </a:prstGeom>
          <a:noFill/>
        </p:spPr>
        <p:txBody>
          <a:bodyPr wrap="square" rtlCol="0">
            <a:spAutoFit/>
          </a:bodyPr>
          <a:lstStyle/>
          <a:p>
            <a:r>
              <a:rPr lang="en-US" sz="1100"/>
              <a:t>POC: </a:t>
            </a:r>
          </a:p>
        </p:txBody>
      </p:sp>
      <p:sp>
        <p:nvSpPr>
          <p:cNvPr id="23" name="Content Placeholder 2">
            <a:extLst>
              <a:ext uri="{FF2B5EF4-FFF2-40B4-BE49-F238E27FC236}">
                <a16:creationId xmlns:a16="http://schemas.microsoft.com/office/drawing/2014/main" id="{B4FB026C-A33D-1459-0A0A-3D46808CACE5}"/>
              </a:ext>
            </a:extLst>
          </p:cNvPr>
          <p:cNvSpPr>
            <a:spLocks noGrp="1"/>
          </p:cNvSpPr>
          <p:nvPr>
            <p:ph idx="11" hasCustomPrompt="1"/>
          </p:nvPr>
        </p:nvSpPr>
        <p:spPr>
          <a:xfrm>
            <a:off x="5528649" y="6606818"/>
            <a:ext cx="1714123" cy="215871"/>
          </a:xfrm>
        </p:spPr>
        <p:txBody>
          <a:bodyPr>
            <a:normAutofit/>
          </a:bodyPr>
          <a:lstStyle>
            <a:lvl1pPr>
              <a:buNone/>
              <a:defRPr sz="1200"/>
            </a:lvl1pPr>
          </a:lstStyle>
          <a:p>
            <a:pPr lvl="0"/>
            <a:r>
              <a:rPr lang="en-US"/>
              <a:t>Rank Last, First</a:t>
            </a:r>
          </a:p>
        </p:txBody>
      </p:sp>
    </p:spTree>
    <p:extLst>
      <p:ext uri="{BB962C8B-B14F-4D97-AF65-F5344CB8AC3E}">
        <p14:creationId xmlns:p14="http://schemas.microsoft.com/office/powerpoint/2010/main" val="3648651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9" y="83920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1663114"/>
            <a:ext cx="5157787" cy="4529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83920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1663113"/>
            <a:ext cx="5183188" cy="4529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Box 18">
            <a:extLst>
              <a:ext uri="{FF2B5EF4-FFF2-40B4-BE49-F238E27FC236}">
                <a16:creationId xmlns:a16="http://schemas.microsoft.com/office/drawing/2014/main" id="{5B6965E6-5048-EF31-3A24-16923FC97818}"/>
              </a:ext>
            </a:extLst>
          </p:cNvPr>
          <p:cNvSpPr txBox="1"/>
          <p:nvPr userDrawn="1"/>
        </p:nvSpPr>
        <p:spPr>
          <a:xfrm>
            <a:off x="89795" y="6561079"/>
            <a:ext cx="1138828" cy="261610"/>
          </a:xfrm>
          <a:prstGeom prst="rect">
            <a:avLst/>
          </a:prstGeom>
          <a:noFill/>
        </p:spPr>
        <p:txBody>
          <a:bodyPr wrap="square" rtlCol="0">
            <a:spAutoFit/>
          </a:bodyPr>
          <a:lstStyle/>
          <a:p>
            <a:r>
              <a:rPr lang="en-US" sz="1100"/>
              <a:t>As of Date:</a:t>
            </a:r>
          </a:p>
        </p:txBody>
      </p:sp>
      <p:sp>
        <p:nvSpPr>
          <p:cNvPr id="20" name="Content Placeholder 2">
            <a:extLst>
              <a:ext uri="{FF2B5EF4-FFF2-40B4-BE49-F238E27FC236}">
                <a16:creationId xmlns:a16="http://schemas.microsoft.com/office/drawing/2014/main" id="{97DAE7A4-D4A4-2DEA-A06E-94F1971E2AFF}"/>
              </a:ext>
            </a:extLst>
          </p:cNvPr>
          <p:cNvSpPr>
            <a:spLocks noGrp="1"/>
          </p:cNvSpPr>
          <p:nvPr>
            <p:ph idx="10" hasCustomPrompt="1"/>
          </p:nvPr>
        </p:nvSpPr>
        <p:spPr>
          <a:xfrm>
            <a:off x="989844" y="6586028"/>
            <a:ext cx="3126465" cy="215871"/>
          </a:xfrm>
        </p:spPr>
        <p:txBody>
          <a:bodyPr>
            <a:normAutofit/>
          </a:bodyPr>
          <a:lstStyle>
            <a:lvl1pPr>
              <a:buNone/>
              <a:defRPr sz="1200"/>
            </a:lvl1pPr>
          </a:lstStyle>
          <a:p>
            <a:pPr lvl="0"/>
            <a:r>
              <a:rPr lang="en-US"/>
              <a:t>DDMMMYY</a:t>
            </a:r>
          </a:p>
        </p:txBody>
      </p:sp>
      <p:sp>
        <p:nvSpPr>
          <p:cNvPr id="21" name="TextBox 20">
            <a:extLst>
              <a:ext uri="{FF2B5EF4-FFF2-40B4-BE49-F238E27FC236}">
                <a16:creationId xmlns:a16="http://schemas.microsoft.com/office/drawing/2014/main" id="{B555E90B-5EAD-174F-207F-D2CB94C3C94D}"/>
              </a:ext>
            </a:extLst>
          </p:cNvPr>
          <p:cNvSpPr txBox="1"/>
          <p:nvPr userDrawn="1"/>
        </p:nvSpPr>
        <p:spPr>
          <a:xfrm>
            <a:off x="5043737" y="6606817"/>
            <a:ext cx="1138828" cy="261610"/>
          </a:xfrm>
          <a:prstGeom prst="rect">
            <a:avLst/>
          </a:prstGeom>
          <a:noFill/>
        </p:spPr>
        <p:txBody>
          <a:bodyPr wrap="square" rtlCol="0">
            <a:spAutoFit/>
          </a:bodyPr>
          <a:lstStyle/>
          <a:p>
            <a:r>
              <a:rPr lang="en-US" sz="1100"/>
              <a:t>POC: </a:t>
            </a:r>
          </a:p>
        </p:txBody>
      </p:sp>
      <p:sp>
        <p:nvSpPr>
          <p:cNvPr id="22" name="Content Placeholder 2">
            <a:extLst>
              <a:ext uri="{FF2B5EF4-FFF2-40B4-BE49-F238E27FC236}">
                <a16:creationId xmlns:a16="http://schemas.microsoft.com/office/drawing/2014/main" id="{79C5640E-38F7-84E3-4B72-68BA3071F162}"/>
              </a:ext>
            </a:extLst>
          </p:cNvPr>
          <p:cNvSpPr>
            <a:spLocks noGrp="1"/>
          </p:cNvSpPr>
          <p:nvPr>
            <p:ph idx="11" hasCustomPrompt="1"/>
          </p:nvPr>
        </p:nvSpPr>
        <p:spPr>
          <a:xfrm>
            <a:off x="5528649" y="6606818"/>
            <a:ext cx="1714123" cy="215871"/>
          </a:xfrm>
        </p:spPr>
        <p:txBody>
          <a:bodyPr>
            <a:normAutofit/>
          </a:bodyPr>
          <a:lstStyle>
            <a:lvl1pPr>
              <a:buNone/>
              <a:defRPr sz="1200"/>
            </a:lvl1pPr>
          </a:lstStyle>
          <a:p>
            <a:pPr lvl="0"/>
            <a:r>
              <a:rPr lang="en-US"/>
              <a:t>Rank Last, First</a:t>
            </a:r>
          </a:p>
        </p:txBody>
      </p:sp>
    </p:spTree>
    <p:extLst>
      <p:ext uri="{BB962C8B-B14F-4D97-AF65-F5344CB8AC3E}">
        <p14:creationId xmlns:p14="http://schemas.microsoft.com/office/powerpoint/2010/main" val="2325506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464E066-BC11-C6B5-7FA5-AD64C27853E5}"/>
              </a:ext>
            </a:extLst>
          </p:cNvPr>
          <p:cNvSpPr>
            <a:spLocks noGrp="1"/>
          </p:cNvSpPr>
          <p:nvPr>
            <p:ph type="title"/>
          </p:nvPr>
        </p:nvSpPr>
        <p:spPr>
          <a:xfrm>
            <a:off x="4707801" y="1"/>
            <a:ext cx="7484199" cy="814812"/>
          </a:xfrm>
        </p:spPr>
        <p:txBody>
          <a:bodyPr>
            <a:noAutofit/>
          </a:bodyPr>
          <a:lstStyle>
            <a:lvl1pPr>
              <a:defRPr sz="3600"/>
            </a:lvl1pPr>
          </a:lstStyle>
          <a:p>
            <a:r>
              <a:rPr lang="en-US"/>
              <a:t>Click to edit Master title style</a:t>
            </a:r>
          </a:p>
        </p:txBody>
      </p:sp>
      <p:sp>
        <p:nvSpPr>
          <p:cNvPr id="15" name="TextBox 14">
            <a:extLst>
              <a:ext uri="{FF2B5EF4-FFF2-40B4-BE49-F238E27FC236}">
                <a16:creationId xmlns:a16="http://schemas.microsoft.com/office/drawing/2014/main" id="{A5976750-F105-D3F0-1641-3D2176582A03}"/>
              </a:ext>
            </a:extLst>
          </p:cNvPr>
          <p:cNvSpPr txBox="1"/>
          <p:nvPr userDrawn="1"/>
        </p:nvSpPr>
        <p:spPr>
          <a:xfrm>
            <a:off x="89795" y="6561079"/>
            <a:ext cx="1138828" cy="261610"/>
          </a:xfrm>
          <a:prstGeom prst="rect">
            <a:avLst/>
          </a:prstGeom>
          <a:noFill/>
        </p:spPr>
        <p:txBody>
          <a:bodyPr wrap="square" rtlCol="0">
            <a:spAutoFit/>
          </a:bodyPr>
          <a:lstStyle/>
          <a:p>
            <a:r>
              <a:rPr lang="en-US" sz="1100"/>
              <a:t>As of Date:</a:t>
            </a:r>
          </a:p>
        </p:txBody>
      </p:sp>
      <p:sp>
        <p:nvSpPr>
          <p:cNvPr id="16" name="Content Placeholder 2">
            <a:extLst>
              <a:ext uri="{FF2B5EF4-FFF2-40B4-BE49-F238E27FC236}">
                <a16:creationId xmlns:a16="http://schemas.microsoft.com/office/drawing/2014/main" id="{C3C21F49-C7E5-A378-07A8-B1AF905743AE}"/>
              </a:ext>
            </a:extLst>
          </p:cNvPr>
          <p:cNvSpPr>
            <a:spLocks noGrp="1"/>
          </p:cNvSpPr>
          <p:nvPr>
            <p:ph idx="10" hasCustomPrompt="1"/>
          </p:nvPr>
        </p:nvSpPr>
        <p:spPr>
          <a:xfrm>
            <a:off x="989844" y="6586028"/>
            <a:ext cx="3126465" cy="215871"/>
          </a:xfrm>
        </p:spPr>
        <p:txBody>
          <a:bodyPr>
            <a:normAutofit/>
          </a:bodyPr>
          <a:lstStyle>
            <a:lvl1pPr>
              <a:buNone/>
              <a:defRPr sz="1200"/>
            </a:lvl1pPr>
          </a:lstStyle>
          <a:p>
            <a:pPr lvl="0"/>
            <a:r>
              <a:rPr lang="en-US"/>
              <a:t>DDMMMYY</a:t>
            </a:r>
          </a:p>
        </p:txBody>
      </p:sp>
      <p:sp>
        <p:nvSpPr>
          <p:cNvPr id="17" name="TextBox 16">
            <a:extLst>
              <a:ext uri="{FF2B5EF4-FFF2-40B4-BE49-F238E27FC236}">
                <a16:creationId xmlns:a16="http://schemas.microsoft.com/office/drawing/2014/main" id="{09EDB47D-7D0E-FE85-B1EB-497654E8BE87}"/>
              </a:ext>
            </a:extLst>
          </p:cNvPr>
          <p:cNvSpPr txBox="1"/>
          <p:nvPr userDrawn="1"/>
        </p:nvSpPr>
        <p:spPr>
          <a:xfrm>
            <a:off x="5043737" y="6606817"/>
            <a:ext cx="1138828" cy="261610"/>
          </a:xfrm>
          <a:prstGeom prst="rect">
            <a:avLst/>
          </a:prstGeom>
          <a:noFill/>
        </p:spPr>
        <p:txBody>
          <a:bodyPr wrap="square" rtlCol="0">
            <a:spAutoFit/>
          </a:bodyPr>
          <a:lstStyle/>
          <a:p>
            <a:r>
              <a:rPr lang="en-US" sz="1100"/>
              <a:t>POC: </a:t>
            </a:r>
          </a:p>
        </p:txBody>
      </p:sp>
      <p:sp>
        <p:nvSpPr>
          <p:cNvPr id="18" name="Content Placeholder 2">
            <a:extLst>
              <a:ext uri="{FF2B5EF4-FFF2-40B4-BE49-F238E27FC236}">
                <a16:creationId xmlns:a16="http://schemas.microsoft.com/office/drawing/2014/main" id="{BBF05F41-7E2D-02C4-9835-D8F81D255125}"/>
              </a:ext>
            </a:extLst>
          </p:cNvPr>
          <p:cNvSpPr>
            <a:spLocks noGrp="1"/>
          </p:cNvSpPr>
          <p:nvPr>
            <p:ph idx="11" hasCustomPrompt="1"/>
          </p:nvPr>
        </p:nvSpPr>
        <p:spPr>
          <a:xfrm>
            <a:off x="5528649" y="6606818"/>
            <a:ext cx="1714123" cy="215871"/>
          </a:xfrm>
        </p:spPr>
        <p:txBody>
          <a:bodyPr>
            <a:normAutofit/>
          </a:bodyPr>
          <a:lstStyle>
            <a:lvl1pPr>
              <a:buNone/>
              <a:defRPr sz="1200"/>
            </a:lvl1pPr>
          </a:lstStyle>
          <a:p>
            <a:pPr lvl="0"/>
            <a:r>
              <a:rPr lang="en-US"/>
              <a:t>Rank Last, First</a:t>
            </a:r>
          </a:p>
        </p:txBody>
      </p:sp>
    </p:spTree>
    <p:extLst>
      <p:ext uri="{BB962C8B-B14F-4D97-AF65-F5344CB8AC3E}">
        <p14:creationId xmlns:p14="http://schemas.microsoft.com/office/powerpoint/2010/main" val="4147556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6"/>
            <a:ext cx="3932237" cy="1069974"/>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itle 1">
            <a:extLst>
              <a:ext uri="{FF2B5EF4-FFF2-40B4-BE49-F238E27FC236}">
                <a16:creationId xmlns:a16="http://schemas.microsoft.com/office/drawing/2014/main" id="{11705A15-0DFA-E805-C826-9DB9F65FFEF5}"/>
              </a:ext>
            </a:extLst>
          </p:cNvPr>
          <p:cNvSpPr txBox="1">
            <a:spLocks/>
          </p:cNvSpPr>
          <p:nvPr userDrawn="1"/>
        </p:nvSpPr>
        <p:spPr>
          <a:xfrm>
            <a:off x="4707801" y="1"/>
            <a:ext cx="7484199" cy="8148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3600"/>
              <a:t>Click to edit Master title style</a:t>
            </a:r>
          </a:p>
        </p:txBody>
      </p:sp>
      <p:sp>
        <p:nvSpPr>
          <p:cNvPr id="18" name="TextBox 17">
            <a:extLst>
              <a:ext uri="{FF2B5EF4-FFF2-40B4-BE49-F238E27FC236}">
                <a16:creationId xmlns:a16="http://schemas.microsoft.com/office/drawing/2014/main" id="{46B68DB4-C998-21D6-C77C-35EC200448E9}"/>
              </a:ext>
            </a:extLst>
          </p:cNvPr>
          <p:cNvSpPr txBox="1"/>
          <p:nvPr userDrawn="1"/>
        </p:nvSpPr>
        <p:spPr>
          <a:xfrm>
            <a:off x="89795" y="6561079"/>
            <a:ext cx="1138828" cy="261610"/>
          </a:xfrm>
          <a:prstGeom prst="rect">
            <a:avLst/>
          </a:prstGeom>
          <a:noFill/>
        </p:spPr>
        <p:txBody>
          <a:bodyPr wrap="square" rtlCol="0">
            <a:spAutoFit/>
          </a:bodyPr>
          <a:lstStyle/>
          <a:p>
            <a:r>
              <a:rPr lang="en-US" sz="1100"/>
              <a:t>As of Date:</a:t>
            </a:r>
          </a:p>
        </p:txBody>
      </p:sp>
      <p:sp>
        <p:nvSpPr>
          <p:cNvPr id="19" name="Content Placeholder 2">
            <a:extLst>
              <a:ext uri="{FF2B5EF4-FFF2-40B4-BE49-F238E27FC236}">
                <a16:creationId xmlns:a16="http://schemas.microsoft.com/office/drawing/2014/main" id="{F1A9EC90-6809-B6F0-7BFE-DA7F72D7A07B}"/>
              </a:ext>
            </a:extLst>
          </p:cNvPr>
          <p:cNvSpPr>
            <a:spLocks noGrp="1"/>
          </p:cNvSpPr>
          <p:nvPr>
            <p:ph idx="10" hasCustomPrompt="1"/>
          </p:nvPr>
        </p:nvSpPr>
        <p:spPr>
          <a:xfrm>
            <a:off x="989844" y="6586028"/>
            <a:ext cx="3126465" cy="215871"/>
          </a:xfrm>
        </p:spPr>
        <p:txBody>
          <a:bodyPr>
            <a:normAutofit/>
          </a:bodyPr>
          <a:lstStyle>
            <a:lvl1pPr>
              <a:buNone/>
              <a:defRPr sz="1200"/>
            </a:lvl1pPr>
          </a:lstStyle>
          <a:p>
            <a:pPr lvl="0"/>
            <a:r>
              <a:rPr lang="en-US"/>
              <a:t>DDMMMYY</a:t>
            </a:r>
          </a:p>
        </p:txBody>
      </p:sp>
      <p:sp>
        <p:nvSpPr>
          <p:cNvPr id="20" name="TextBox 19">
            <a:extLst>
              <a:ext uri="{FF2B5EF4-FFF2-40B4-BE49-F238E27FC236}">
                <a16:creationId xmlns:a16="http://schemas.microsoft.com/office/drawing/2014/main" id="{C9DB0715-7BDD-36F9-4428-CE79E66264F5}"/>
              </a:ext>
            </a:extLst>
          </p:cNvPr>
          <p:cNvSpPr txBox="1"/>
          <p:nvPr userDrawn="1"/>
        </p:nvSpPr>
        <p:spPr>
          <a:xfrm>
            <a:off x="5043737" y="6606817"/>
            <a:ext cx="1138828" cy="261610"/>
          </a:xfrm>
          <a:prstGeom prst="rect">
            <a:avLst/>
          </a:prstGeom>
          <a:noFill/>
        </p:spPr>
        <p:txBody>
          <a:bodyPr wrap="square" rtlCol="0">
            <a:spAutoFit/>
          </a:bodyPr>
          <a:lstStyle/>
          <a:p>
            <a:r>
              <a:rPr lang="en-US" sz="1100"/>
              <a:t>POC: </a:t>
            </a:r>
          </a:p>
        </p:txBody>
      </p:sp>
      <p:sp>
        <p:nvSpPr>
          <p:cNvPr id="21" name="Content Placeholder 2">
            <a:extLst>
              <a:ext uri="{FF2B5EF4-FFF2-40B4-BE49-F238E27FC236}">
                <a16:creationId xmlns:a16="http://schemas.microsoft.com/office/drawing/2014/main" id="{063F430E-BD47-ABBB-AA77-F4A311E27859}"/>
              </a:ext>
            </a:extLst>
          </p:cNvPr>
          <p:cNvSpPr>
            <a:spLocks noGrp="1"/>
          </p:cNvSpPr>
          <p:nvPr>
            <p:ph idx="11" hasCustomPrompt="1"/>
          </p:nvPr>
        </p:nvSpPr>
        <p:spPr>
          <a:xfrm>
            <a:off x="5528649" y="6606818"/>
            <a:ext cx="1714123" cy="215871"/>
          </a:xfrm>
        </p:spPr>
        <p:txBody>
          <a:bodyPr>
            <a:normAutofit/>
          </a:bodyPr>
          <a:lstStyle>
            <a:lvl1pPr>
              <a:buNone/>
              <a:defRPr sz="1200"/>
            </a:lvl1pPr>
          </a:lstStyle>
          <a:p>
            <a:pPr lvl="0"/>
            <a:r>
              <a:rPr lang="en-US"/>
              <a:t>Rank Last, First</a:t>
            </a:r>
          </a:p>
        </p:txBody>
      </p:sp>
    </p:spTree>
    <p:extLst>
      <p:ext uri="{BB962C8B-B14F-4D97-AF65-F5344CB8AC3E}">
        <p14:creationId xmlns:p14="http://schemas.microsoft.com/office/powerpoint/2010/main" val="1052743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F3C2EB5F-0905-4BF7-8774-BA0E6DDCC5AC}"/>
              </a:ext>
            </a:extLst>
          </p:cNvPr>
          <p:cNvSpPr txBox="1">
            <a:spLocks/>
          </p:cNvSpPr>
          <p:nvPr userDrawn="1"/>
        </p:nvSpPr>
        <p:spPr>
          <a:xfrm>
            <a:off x="4707801" y="1"/>
            <a:ext cx="7484199" cy="8148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sz="3600"/>
              <a:t>Click to edit Master title style</a:t>
            </a:r>
          </a:p>
        </p:txBody>
      </p:sp>
      <p:sp>
        <p:nvSpPr>
          <p:cNvPr id="17" name="TextBox 16">
            <a:extLst>
              <a:ext uri="{FF2B5EF4-FFF2-40B4-BE49-F238E27FC236}">
                <a16:creationId xmlns:a16="http://schemas.microsoft.com/office/drawing/2014/main" id="{11696FD4-18A3-232C-9723-32A5CE17D630}"/>
              </a:ext>
            </a:extLst>
          </p:cNvPr>
          <p:cNvSpPr txBox="1"/>
          <p:nvPr userDrawn="1"/>
        </p:nvSpPr>
        <p:spPr>
          <a:xfrm>
            <a:off x="89795" y="6561079"/>
            <a:ext cx="1138828" cy="261610"/>
          </a:xfrm>
          <a:prstGeom prst="rect">
            <a:avLst/>
          </a:prstGeom>
          <a:noFill/>
        </p:spPr>
        <p:txBody>
          <a:bodyPr wrap="square" rtlCol="0">
            <a:spAutoFit/>
          </a:bodyPr>
          <a:lstStyle/>
          <a:p>
            <a:r>
              <a:rPr lang="en-US" sz="1100"/>
              <a:t>As of Date:</a:t>
            </a:r>
          </a:p>
        </p:txBody>
      </p:sp>
      <p:sp>
        <p:nvSpPr>
          <p:cNvPr id="18" name="Content Placeholder 2">
            <a:extLst>
              <a:ext uri="{FF2B5EF4-FFF2-40B4-BE49-F238E27FC236}">
                <a16:creationId xmlns:a16="http://schemas.microsoft.com/office/drawing/2014/main" id="{01CA3BD4-CC4C-D6F4-6B75-288392398AFB}"/>
              </a:ext>
            </a:extLst>
          </p:cNvPr>
          <p:cNvSpPr>
            <a:spLocks noGrp="1"/>
          </p:cNvSpPr>
          <p:nvPr>
            <p:ph idx="10" hasCustomPrompt="1"/>
          </p:nvPr>
        </p:nvSpPr>
        <p:spPr>
          <a:xfrm>
            <a:off x="989844" y="6586028"/>
            <a:ext cx="3126465" cy="215871"/>
          </a:xfrm>
        </p:spPr>
        <p:txBody>
          <a:bodyPr>
            <a:normAutofit/>
          </a:bodyPr>
          <a:lstStyle>
            <a:lvl1pPr>
              <a:buNone/>
              <a:defRPr sz="1200"/>
            </a:lvl1pPr>
          </a:lstStyle>
          <a:p>
            <a:pPr lvl="0"/>
            <a:r>
              <a:rPr lang="en-US"/>
              <a:t>DDMMMYY</a:t>
            </a:r>
          </a:p>
        </p:txBody>
      </p:sp>
      <p:sp>
        <p:nvSpPr>
          <p:cNvPr id="19" name="TextBox 18">
            <a:extLst>
              <a:ext uri="{FF2B5EF4-FFF2-40B4-BE49-F238E27FC236}">
                <a16:creationId xmlns:a16="http://schemas.microsoft.com/office/drawing/2014/main" id="{3683934B-66D7-0D63-D1F7-AEE6B40C697C}"/>
              </a:ext>
            </a:extLst>
          </p:cNvPr>
          <p:cNvSpPr txBox="1"/>
          <p:nvPr userDrawn="1"/>
        </p:nvSpPr>
        <p:spPr>
          <a:xfrm>
            <a:off x="5043737" y="6606817"/>
            <a:ext cx="1138828" cy="261610"/>
          </a:xfrm>
          <a:prstGeom prst="rect">
            <a:avLst/>
          </a:prstGeom>
          <a:noFill/>
        </p:spPr>
        <p:txBody>
          <a:bodyPr wrap="square" rtlCol="0">
            <a:spAutoFit/>
          </a:bodyPr>
          <a:lstStyle/>
          <a:p>
            <a:r>
              <a:rPr lang="en-US" sz="1100"/>
              <a:t>POC: </a:t>
            </a:r>
          </a:p>
        </p:txBody>
      </p:sp>
      <p:sp>
        <p:nvSpPr>
          <p:cNvPr id="20" name="Content Placeholder 2">
            <a:extLst>
              <a:ext uri="{FF2B5EF4-FFF2-40B4-BE49-F238E27FC236}">
                <a16:creationId xmlns:a16="http://schemas.microsoft.com/office/drawing/2014/main" id="{0061C50D-A01F-0F44-E390-90BFBB4A378B}"/>
              </a:ext>
            </a:extLst>
          </p:cNvPr>
          <p:cNvSpPr>
            <a:spLocks noGrp="1"/>
          </p:cNvSpPr>
          <p:nvPr>
            <p:ph idx="11" hasCustomPrompt="1"/>
          </p:nvPr>
        </p:nvSpPr>
        <p:spPr>
          <a:xfrm>
            <a:off x="5528649" y="6606818"/>
            <a:ext cx="1714123" cy="215871"/>
          </a:xfrm>
        </p:spPr>
        <p:txBody>
          <a:bodyPr>
            <a:normAutofit/>
          </a:bodyPr>
          <a:lstStyle>
            <a:lvl1pPr>
              <a:buNone/>
              <a:defRPr sz="1200"/>
            </a:lvl1pPr>
          </a:lstStyle>
          <a:p>
            <a:pPr lvl="0"/>
            <a:r>
              <a:rPr lang="en-US"/>
              <a:t>Rank Last, First</a:t>
            </a:r>
          </a:p>
        </p:txBody>
      </p:sp>
    </p:spTree>
    <p:extLst>
      <p:ext uri="{BB962C8B-B14F-4D97-AF65-F5344CB8AC3E}">
        <p14:creationId xmlns:p14="http://schemas.microsoft.com/office/powerpoint/2010/main" val="2277487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645920"/>
            <a:ext cx="11887200" cy="1280160"/>
          </a:xfrm>
          <a:prstGeom prst="rect">
            <a:avLst/>
          </a:prstGeom>
          <a:solidFill>
            <a:schemeClr val="tx1"/>
          </a:solidFill>
          <a:effectLst>
            <a:outerShdw blurRad="76200" dist="50800" dir="2700000" algn="tl" rotWithShape="0">
              <a:prstClr val="black">
                <a:alpha val="50000"/>
              </a:prstClr>
            </a:outerShdw>
          </a:effectLst>
          <a:scene3d>
            <a:camera prst="orthographicFront"/>
            <a:lightRig rig="threePt" dir="t"/>
          </a:scene3d>
          <a:sp3d>
            <a:bevelT/>
          </a:sp3d>
        </p:spPr>
        <p:txBody>
          <a:bodyPr anchor="ctr">
            <a:noAutofit/>
          </a:bodyPr>
          <a:lstStyle>
            <a:lvl1pPr algn="ctr">
              <a:defRPr sz="4000" i="1">
                <a:solidFill>
                  <a:srgbClr val="FFC000"/>
                </a:solidFill>
                <a:latin typeface=" Arial"/>
              </a:defRPr>
            </a:lvl1pPr>
          </a:lstStyle>
          <a:p>
            <a:r>
              <a:rPr lang="en-US"/>
              <a:t>Click to edit Master title style</a:t>
            </a:r>
          </a:p>
        </p:txBody>
      </p:sp>
      <p:sp>
        <p:nvSpPr>
          <p:cNvPr id="3" name="Subtitle 2"/>
          <p:cNvSpPr>
            <a:spLocks noGrp="1"/>
          </p:cNvSpPr>
          <p:nvPr>
            <p:ph type="subTitle" idx="1"/>
          </p:nvPr>
        </p:nvSpPr>
        <p:spPr>
          <a:xfrm>
            <a:off x="4175760" y="4572000"/>
            <a:ext cx="3840480" cy="1371600"/>
          </a:xfrm>
          <a:solidFill>
            <a:schemeClr val="tx1"/>
          </a:solidFill>
          <a:effectLst>
            <a:outerShdw blurRad="76200" dist="50800" dir="2700000" algn="tl" rotWithShape="0">
              <a:prstClr val="black">
                <a:alpha val="50000"/>
              </a:prstClr>
            </a:outerShdw>
          </a:effectLst>
          <a:scene3d>
            <a:camera prst="orthographicFront"/>
            <a:lightRig rig="threePt" dir="t"/>
          </a:scene3d>
          <a:sp3d>
            <a:bevelT/>
          </a:sp3d>
        </p:spPr>
        <p:txBody>
          <a:bodyPr anchor="ctr">
            <a:noAutofit/>
          </a:bodyPr>
          <a:lstStyle>
            <a:lvl1pPr marL="0" indent="0" algn="ctr">
              <a:lnSpc>
                <a:spcPct val="100000"/>
              </a:lnSpc>
              <a:spcBef>
                <a:spcPts val="0"/>
              </a:spcBef>
              <a:buNone/>
              <a:defRPr sz="1600" b="1">
                <a:solidFill>
                  <a:srgbClr val="FFC000"/>
                </a:solidFill>
                <a:latin typeface=" 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Box 6">
            <a:extLst>
              <a:ext uri="{FF2B5EF4-FFF2-40B4-BE49-F238E27FC236}">
                <a16:creationId xmlns:a16="http://schemas.microsoft.com/office/drawing/2014/main" id="{E346307E-0411-4ECE-2939-9CCF29B184D3}"/>
              </a:ext>
            </a:extLst>
          </p:cNvPr>
          <p:cNvSpPr txBox="1"/>
          <p:nvPr userDrawn="1"/>
        </p:nvSpPr>
        <p:spPr>
          <a:xfrm>
            <a:off x="89795" y="6561079"/>
            <a:ext cx="1138828" cy="261610"/>
          </a:xfrm>
          <a:prstGeom prst="rect">
            <a:avLst/>
          </a:prstGeom>
          <a:noFill/>
        </p:spPr>
        <p:txBody>
          <a:bodyPr wrap="square" rtlCol="0">
            <a:spAutoFit/>
          </a:bodyPr>
          <a:lstStyle/>
          <a:p>
            <a:r>
              <a:rPr lang="en-US" sz="1100"/>
              <a:t>As of Date:</a:t>
            </a:r>
          </a:p>
        </p:txBody>
      </p:sp>
      <p:sp>
        <p:nvSpPr>
          <p:cNvPr id="8" name="Content Placeholder 2">
            <a:extLst>
              <a:ext uri="{FF2B5EF4-FFF2-40B4-BE49-F238E27FC236}">
                <a16:creationId xmlns:a16="http://schemas.microsoft.com/office/drawing/2014/main" id="{E301E2A9-79BE-BA98-A000-6DBBC21B893E}"/>
              </a:ext>
            </a:extLst>
          </p:cNvPr>
          <p:cNvSpPr>
            <a:spLocks noGrp="1"/>
          </p:cNvSpPr>
          <p:nvPr>
            <p:ph idx="10" hasCustomPrompt="1"/>
          </p:nvPr>
        </p:nvSpPr>
        <p:spPr>
          <a:xfrm>
            <a:off x="989844" y="6586028"/>
            <a:ext cx="3126465" cy="215871"/>
          </a:xfrm>
        </p:spPr>
        <p:txBody>
          <a:bodyPr>
            <a:normAutofit/>
          </a:bodyPr>
          <a:lstStyle>
            <a:lvl1pPr>
              <a:buNone/>
              <a:defRPr sz="1200"/>
            </a:lvl1pPr>
          </a:lstStyle>
          <a:p>
            <a:pPr lvl="0"/>
            <a:r>
              <a:rPr lang="en-US"/>
              <a:t>DDMMMYY</a:t>
            </a:r>
          </a:p>
        </p:txBody>
      </p:sp>
      <p:sp>
        <p:nvSpPr>
          <p:cNvPr id="9" name="TextBox 8">
            <a:extLst>
              <a:ext uri="{FF2B5EF4-FFF2-40B4-BE49-F238E27FC236}">
                <a16:creationId xmlns:a16="http://schemas.microsoft.com/office/drawing/2014/main" id="{193FF323-8FFC-D462-589D-D0627291AB71}"/>
              </a:ext>
            </a:extLst>
          </p:cNvPr>
          <p:cNvSpPr txBox="1"/>
          <p:nvPr userDrawn="1"/>
        </p:nvSpPr>
        <p:spPr>
          <a:xfrm>
            <a:off x="5043737" y="6606817"/>
            <a:ext cx="1138828" cy="261610"/>
          </a:xfrm>
          <a:prstGeom prst="rect">
            <a:avLst/>
          </a:prstGeom>
          <a:noFill/>
        </p:spPr>
        <p:txBody>
          <a:bodyPr wrap="square" rtlCol="0">
            <a:spAutoFit/>
          </a:bodyPr>
          <a:lstStyle/>
          <a:p>
            <a:r>
              <a:rPr lang="en-US" sz="1100"/>
              <a:t>POC: </a:t>
            </a:r>
          </a:p>
        </p:txBody>
      </p:sp>
      <p:sp>
        <p:nvSpPr>
          <p:cNvPr id="10" name="Content Placeholder 2">
            <a:extLst>
              <a:ext uri="{FF2B5EF4-FFF2-40B4-BE49-F238E27FC236}">
                <a16:creationId xmlns:a16="http://schemas.microsoft.com/office/drawing/2014/main" id="{3B5BC254-4549-EF01-605E-5E2075ADF902}"/>
              </a:ext>
            </a:extLst>
          </p:cNvPr>
          <p:cNvSpPr>
            <a:spLocks noGrp="1"/>
          </p:cNvSpPr>
          <p:nvPr>
            <p:ph idx="11" hasCustomPrompt="1"/>
          </p:nvPr>
        </p:nvSpPr>
        <p:spPr>
          <a:xfrm>
            <a:off x="5528649" y="6606818"/>
            <a:ext cx="1714123" cy="215871"/>
          </a:xfrm>
        </p:spPr>
        <p:txBody>
          <a:bodyPr>
            <a:normAutofit/>
          </a:bodyPr>
          <a:lstStyle>
            <a:lvl1pPr>
              <a:buNone/>
              <a:defRPr sz="1200"/>
            </a:lvl1pPr>
          </a:lstStyle>
          <a:p>
            <a:pPr lvl="0"/>
            <a:r>
              <a:rPr lang="en-US"/>
              <a:t>Rank Last, First</a:t>
            </a:r>
          </a:p>
        </p:txBody>
      </p:sp>
    </p:spTree>
    <p:extLst>
      <p:ext uri="{BB962C8B-B14F-4D97-AF65-F5344CB8AC3E}">
        <p14:creationId xmlns:p14="http://schemas.microsoft.com/office/powerpoint/2010/main" val="768080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09637"/>
            <a:ext cx="10515600" cy="88105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B947A17C-6BF1-687D-799B-91C17E8D5DF2}"/>
              </a:ext>
            </a:extLst>
          </p:cNvPr>
          <p:cNvSpPr/>
          <p:nvPr userDrawn="1"/>
        </p:nvSpPr>
        <p:spPr bwMode="auto">
          <a:xfrm>
            <a:off x="822960" y="-92"/>
            <a:ext cx="11369040" cy="822960"/>
          </a:xfrm>
          <a:prstGeom prst="rect">
            <a:avLst/>
          </a:prstGeom>
          <a:solidFill>
            <a:srgbClr val="727365"/>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76347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charset="0"/>
              <a:ea typeface="+mn-ea"/>
              <a:cs typeface="+mn-cs"/>
            </a:endParaRPr>
          </a:p>
        </p:txBody>
      </p:sp>
      <p:sp>
        <p:nvSpPr>
          <p:cNvPr id="8" name="Rectangle 7">
            <a:extLst>
              <a:ext uri="{FF2B5EF4-FFF2-40B4-BE49-F238E27FC236}">
                <a16:creationId xmlns:a16="http://schemas.microsoft.com/office/drawing/2014/main" id="{562ECDB6-3972-EB33-E0C9-F5C48E127379}"/>
              </a:ext>
            </a:extLst>
          </p:cNvPr>
          <p:cNvSpPr/>
          <p:nvPr userDrawn="1"/>
        </p:nvSpPr>
        <p:spPr>
          <a:xfrm>
            <a:off x="-3227" y="-92"/>
            <a:ext cx="2805181" cy="822960"/>
          </a:xfrm>
          <a:prstGeom prst="rect">
            <a:avLst/>
          </a:prstGeom>
          <a:solidFill>
            <a:schemeClr val="tx1"/>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sz="1350"/>
          </a:p>
        </p:txBody>
      </p:sp>
      <p:sp>
        <p:nvSpPr>
          <p:cNvPr id="9" name="Rectangle 22">
            <a:extLst>
              <a:ext uri="{FF2B5EF4-FFF2-40B4-BE49-F238E27FC236}">
                <a16:creationId xmlns:a16="http://schemas.microsoft.com/office/drawing/2014/main" id="{67E394FB-F0F7-3BB8-D3A2-4BF71C91F7F5}"/>
              </a:ext>
            </a:extLst>
          </p:cNvPr>
          <p:cNvSpPr/>
          <p:nvPr userDrawn="1"/>
        </p:nvSpPr>
        <p:spPr>
          <a:xfrm>
            <a:off x="2801955" y="-91"/>
            <a:ext cx="1934027" cy="822960"/>
          </a:xfrm>
          <a:custGeom>
            <a:avLst/>
            <a:gdLst>
              <a:gd name="connsiteX0" fmla="*/ 0 w 3769192"/>
              <a:gd name="connsiteY0" fmla="*/ 0 h 914400"/>
              <a:gd name="connsiteX1" fmla="*/ 3769192 w 3769192"/>
              <a:gd name="connsiteY1" fmla="*/ 0 h 914400"/>
              <a:gd name="connsiteX2" fmla="*/ 3769192 w 3769192"/>
              <a:gd name="connsiteY2" fmla="*/ 914400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3769192 w 3769192"/>
              <a:gd name="connsiteY2" fmla="*/ 736600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3769192 w 3769192"/>
              <a:gd name="connsiteY2" fmla="*/ 731838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3769192 w 3769192"/>
              <a:gd name="connsiteY2" fmla="*/ 719900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0 w 3769192"/>
              <a:gd name="connsiteY2" fmla="*/ 914400 h 914400"/>
              <a:gd name="connsiteX3" fmla="*/ 0 w 3769192"/>
              <a:gd name="connsiteY3" fmla="*/ 0 h 914400"/>
            </a:gdLst>
            <a:ahLst/>
            <a:cxnLst>
              <a:cxn ang="0">
                <a:pos x="connsiteX0" y="connsiteY0"/>
              </a:cxn>
              <a:cxn ang="0">
                <a:pos x="connsiteX1" y="connsiteY1"/>
              </a:cxn>
              <a:cxn ang="0">
                <a:pos x="connsiteX2" y="connsiteY2"/>
              </a:cxn>
              <a:cxn ang="0">
                <a:pos x="connsiteX3" y="connsiteY3"/>
              </a:cxn>
            </a:cxnLst>
            <a:rect l="l" t="t" r="r" b="b"/>
            <a:pathLst>
              <a:path w="3769192" h="914400">
                <a:moveTo>
                  <a:pt x="0" y="0"/>
                </a:moveTo>
                <a:lnTo>
                  <a:pt x="3769192" y="0"/>
                </a:lnTo>
                <a:lnTo>
                  <a:pt x="0" y="914400"/>
                </a:lnTo>
                <a:lnTo>
                  <a:pt x="0" y="0"/>
                </a:lnTo>
                <a:close/>
              </a:path>
            </a:pathLst>
          </a:custGeom>
          <a:solidFill>
            <a:schemeClr val="tx1"/>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sz="1350"/>
          </a:p>
        </p:txBody>
      </p:sp>
      <p:pic>
        <p:nvPicPr>
          <p:cNvPr id="10" name="Picture 9">
            <a:extLst>
              <a:ext uri="{FF2B5EF4-FFF2-40B4-BE49-F238E27FC236}">
                <a16:creationId xmlns:a16="http://schemas.microsoft.com/office/drawing/2014/main" id="{3115D84A-E31F-0884-E757-83B9E5C18AE0}"/>
              </a:ext>
            </a:extLst>
          </p:cNvPr>
          <p:cNvPicPr>
            <a:picLocks noChangeAspect="1"/>
          </p:cNvPicPr>
          <p:nvPr userDrawn="1"/>
        </p:nvPicPr>
        <p:blipFill>
          <a:blip r:embed="rId10"/>
          <a:stretch>
            <a:fillRect/>
          </a:stretch>
        </p:blipFill>
        <p:spPr>
          <a:xfrm>
            <a:off x="2363601" y="15545"/>
            <a:ext cx="632163" cy="778457"/>
          </a:xfrm>
          <a:prstGeom prst="rect">
            <a:avLst/>
          </a:prstGeom>
        </p:spPr>
      </p:pic>
      <p:pic>
        <p:nvPicPr>
          <p:cNvPr id="11" name="Picture 10">
            <a:extLst>
              <a:ext uri="{FF2B5EF4-FFF2-40B4-BE49-F238E27FC236}">
                <a16:creationId xmlns:a16="http://schemas.microsoft.com/office/drawing/2014/main" id="{719231BF-341E-4DB3-17CF-68573DB132C7}"/>
              </a:ext>
            </a:extLst>
          </p:cNvPr>
          <p:cNvPicPr>
            <a:picLocks noChangeAspect="1"/>
          </p:cNvPicPr>
          <p:nvPr userDrawn="1"/>
        </p:nvPicPr>
        <p:blipFill>
          <a:blip r:embed="rId11"/>
          <a:srcRect l="21399"/>
          <a:stretch>
            <a:fillRect/>
          </a:stretch>
        </p:blipFill>
        <p:spPr>
          <a:xfrm>
            <a:off x="21267" y="-130573"/>
            <a:ext cx="2487167" cy="1091954"/>
          </a:xfrm>
          <a:prstGeom prst="rect">
            <a:avLst/>
          </a:prstGeom>
        </p:spPr>
      </p:pic>
      <p:sp>
        <p:nvSpPr>
          <p:cNvPr id="13" name="TextBox 12">
            <a:extLst>
              <a:ext uri="{FF2B5EF4-FFF2-40B4-BE49-F238E27FC236}">
                <a16:creationId xmlns:a16="http://schemas.microsoft.com/office/drawing/2014/main" id="{86A5842A-FC3A-CC62-EEC4-B1F22CB25E27}"/>
              </a:ext>
            </a:extLst>
          </p:cNvPr>
          <p:cNvSpPr txBox="1"/>
          <p:nvPr userDrawn="1"/>
        </p:nvSpPr>
        <p:spPr>
          <a:xfrm>
            <a:off x="11643314" y="6584653"/>
            <a:ext cx="458892" cy="261610"/>
          </a:xfrm>
          <a:prstGeom prst="rect">
            <a:avLst/>
          </a:prstGeom>
          <a:noFill/>
        </p:spPr>
        <p:txBody>
          <a:bodyPr wrap="square" rtlCol="0">
            <a:spAutoFit/>
          </a:bodyPr>
          <a:lstStyle/>
          <a:p>
            <a:fld id="{71AEC4E3-15E6-4985-AC69-775555AB4F87}" type="slidenum">
              <a:rPr lang="en-US" sz="1100" smtClean="0"/>
              <a:t>‹#›</a:t>
            </a:fld>
            <a:endParaRPr lang="en-US" sz="1100"/>
          </a:p>
        </p:txBody>
      </p:sp>
    </p:spTree>
    <p:extLst>
      <p:ext uri="{BB962C8B-B14F-4D97-AF65-F5344CB8AC3E}">
        <p14:creationId xmlns:p14="http://schemas.microsoft.com/office/powerpoint/2010/main" val="8848058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926E4-65DD-5801-8C3F-6819DA2B081F}"/>
            </a:ext>
          </a:extLst>
        </p:cNvPr>
        <p:cNvGrpSpPr/>
        <p:nvPr/>
      </p:nvGrpSpPr>
      <p:grpSpPr>
        <a:xfrm>
          <a:off x="0" y="0"/>
          <a:ext cx="0" cy="0"/>
          <a:chOff x="0" y="0"/>
          <a:chExt cx="0" cy="0"/>
        </a:xfrm>
      </p:grpSpPr>
      <p:sp>
        <p:nvSpPr>
          <p:cNvPr id="18" name="Content Placeholder 6">
            <a:extLst>
              <a:ext uri="{FF2B5EF4-FFF2-40B4-BE49-F238E27FC236}">
                <a16:creationId xmlns:a16="http://schemas.microsoft.com/office/drawing/2014/main" id="{2A9F9DCD-315E-14A9-3417-B4E43FF6246F}"/>
              </a:ext>
            </a:extLst>
          </p:cNvPr>
          <p:cNvSpPr>
            <a:spLocks noGrp="1"/>
          </p:cNvSpPr>
          <p:nvPr>
            <p:ph idx="11"/>
          </p:nvPr>
        </p:nvSpPr>
        <p:spPr>
          <a:xfrm>
            <a:off x="5403523" y="6645318"/>
            <a:ext cx="1714123" cy="215871"/>
          </a:xfrm>
        </p:spPr>
        <p:txBody>
          <a:bodyPr>
            <a:normAutofit fontScale="85000" lnSpcReduction="20000"/>
          </a:bodyPr>
          <a:lstStyle/>
          <a:p>
            <a:r>
              <a:rPr lang="en-US"/>
              <a:t>Mr. Klingman, David </a:t>
            </a:r>
          </a:p>
        </p:txBody>
      </p:sp>
      <p:sp>
        <p:nvSpPr>
          <p:cNvPr id="19" name="Title 8">
            <a:extLst>
              <a:ext uri="{FF2B5EF4-FFF2-40B4-BE49-F238E27FC236}">
                <a16:creationId xmlns:a16="http://schemas.microsoft.com/office/drawing/2014/main" id="{A513E536-DF3C-2E88-BE8E-3F52628E2E6F}"/>
              </a:ext>
            </a:extLst>
          </p:cNvPr>
          <p:cNvSpPr txBox="1">
            <a:spLocks/>
          </p:cNvSpPr>
          <p:nvPr/>
        </p:nvSpPr>
        <p:spPr>
          <a:xfrm>
            <a:off x="4273617" y="0"/>
            <a:ext cx="7918383" cy="808522"/>
          </a:xfrm>
          <a:prstGeom prst="rect">
            <a:avLst/>
          </a:prstGeom>
          <a:noFill/>
        </p:spPr>
        <p:txBody>
          <a:bodyPr vert="horz" wrap="square" lIns="91440" tIns="45720" rIns="91440" bIns="45720" rtlCol="0" anchor="ctr">
            <a:normAutofit/>
          </a:bodyPr>
          <a:lstStyle>
            <a:lvl1pPr algn="ctr" defTabSz="914400" rtl="0" eaLnBrk="1" latinLnBrk="0" hangingPunct="1">
              <a:lnSpc>
                <a:spcPct val="90000"/>
              </a:lnSpc>
              <a:spcBef>
                <a:spcPct val="0"/>
              </a:spcBef>
              <a:buNone/>
              <a:defRPr sz="2400" b="1" kern="1200">
                <a:solidFill>
                  <a:srgbClr val="F6C700"/>
                </a:solidFill>
                <a:effectLst/>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AY27 CGSOC </a:t>
            </a:r>
            <a:r>
              <a:rPr kumimoji="0" lang="en-US" sz="2400" b="1" i="0" u="none" strike="noStrike" kern="1200" cap="none" spc="0" normalizeH="0" baseline="0" noProof="0" err="1">
                <a:ln>
                  <a:noFill/>
                </a:ln>
                <a:solidFill>
                  <a:prstClr val="white"/>
                </a:solidFill>
                <a:effectLst/>
                <a:uLnTx/>
                <a:uFillTx/>
                <a:latin typeface="Arial" panose="020B0604020202020204" pitchFamily="34" charset="0"/>
                <a:ea typeface="+mj-ea"/>
                <a:cs typeface="Arial" panose="020B0604020202020204" pitchFamily="34" charset="0"/>
              </a:rPr>
              <a:t>Overview</a:t>
            </a:r>
            <a:endParaRPr kumimoji="0" lang="en-US" sz="24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endParaRPr>
          </a:p>
        </p:txBody>
      </p:sp>
      <p:sp>
        <p:nvSpPr>
          <p:cNvPr id="5" name="Content Placeholder 5">
            <a:extLst>
              <a:ext uri="{FF2B5EF4-FFF2-40B4-BE49-F238E27FC236}">
                <a16:creationId xmlns:a16="http://schemas.microsoft.com/office/drawing/2014/main" id="{AE440E82-9865-8C00-23CD-8026B0B23EB2}"/>
              </a:ext>
            </a:extLst>
          </p:cNvPr>
          <p:cNvSpPr txBox="1">
            <a:spLocks/>
          </p:cNvSpPr>
          <p:nvPr/>
        </p:nvSpPr>
        <p:spPr>
          <a:xfrm>
            <a:off x="816592" y="6605278"/>
            <a:ext cx="3126465" cy="215871"/>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15JUL26	</a:t>
            </a:r>
          </a:p>
        </p:txBody>
      </p:sp>
      <p:sp>
        <p:nvSpPr>
          <p:cNvPr id="3" name="Rectangle 2">
            <a:extLst>
              <a:ext uri="{FF2B5EF4-FFF2-40B4-BE49-F238E27FC236}">
                <a16:creationId xmlns:a16="http://schemas.microsoft.com/office/drawing/2014/main" id="{AC5F5C24-B40F-102B-49B2-53545DEF630C}"/>
              </a:ext>
            </a:extLst>
          </p:cNvPr>
          <p:cNvSpPr/>
          <p:nvPr/>
        </p:nvSpPr>
        <p:spPr>
          <a:xfrm>
            <a:off x="0" y="820866"/>
            <a:ext cx="9558677" cy="4133879"/>
          </a:xfrm>
          <a:prstGeom prst="rect">
            <a:avLst/>
          </a:prstGeom>
          <a:gradFill flip="none" rotWithShape="1">
            <a:gsLst>
              <a:gs pos="40000">
                <a:srgbClr val="E8D1FF"/>
              </a:gs>
              <a:gs pos="50000">
                <a:srgbClr val="C9E7A7"/>
              </a:gs>
            </a:gsLst>
            <a:lin ang="0" scaled="1"/>
            <a:tileRect/>
          </a:gradFill>
          <a:ln w="19050" cap="flat" cmpd="sng" algn="ctr">
            <a:solidFill>
              <a:schemeClr val="tx1"/>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F3B3624B-D0A2-DAEE-B2C9-55D3FCB83BDE}"/>
              </a:ext>
            </a:extLst>
          </p:cNvPr>
          <p:cNvSpPr/>
          <p:nvPr/>
        </p:nvSpPr>
        <p:spPr>
          <a:xfrm>
            <a:off x="8252236" y="1785341"/>
            <a:ext cx="513527" cy="2560320"/>
          </a:xfrm>
          <a:prstGeom prst="rect">
            <a:avLst/>
          </a:prstGeom>
          <a:solidFill>
            <a:srgbClr val="C0504D">
              <a:lumMod val="60000"/>
              <a:lumOff val="40000"/>
            </a:srgbClr>
          </a:solidFill>
          <a:ln w="9525">
            <a:solidFill>
              <a:schemeClr val="tx1"/>
            </a:solidFill>
            <a:prstDash val="solid"/>
          </a:ln>
          <a:effectLst/>
          <a:scene3d>
            <a:camera prst="orthographicFront">
              <a:rot lat="0" lon="0" rev="0"/>
            </a:camera>
            <a:lightRig rig="balanced" dir="t">
              <a:rot lat="0" lon="0" rev="8700000"/>
            </a:lightRig>
          </a:scene3d>
          <a:sp3d>
            <a:bevelT w="190500" h="38100"/>
          </a:sp3d>
        </p:spPr>
        <p:txBody>
          <a:bodyPr lIns="27432" tIns="182880" rIns="27432" bIns="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WFA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Term1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7 Apr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4 May</a:t>
            </a:r>
          </a:p>
        </p:txBody>
      </p:sp>
      <p:sp>
        <p:nvSpPr>
          <p:cNvPr id="6" name="Rectangle 5">
            <a:extLst>
              <a:ext uri="{FF2B5EF4-FFF2-40B4-BE49-F238E27FC236}">
                <a16:creationId xmlns:a16="http://schemas.microsoft.com/office/drawing/2014/main" id="{7A458AA7-F7FA-5A64-A54D-80069757EED5}"/>
              </a:ext>
            </a:extLst>
          </p:cNvPr>
          <p:cNvSpPr/>
          <p:nvPr/>
        </p:nvSpPr>
        <p:spPr>
          <a:xfrm>
            <a:off x="6397682" y="1785340"/>
            <a:ext cx="723544" cy="2560320"/>
          </a:xfrm>
          <a:prstGeom prst="rect">
            <a:avLst/>
          </a:prstGeom>
          <a:solidFill>
            <a:srgbClr val="99CC00"/>
          </a:solidFill>
          <a:ln w="9525">
            <a:solidFill>
              <a:schemeClr val="tx1"/>
            </a:solidFill>
            <a:prstDash val="solid"/>
          </a:ln>
          <a:effectLst/>
          <a:scene3d>
            <a:camera prst="orthographicFront">
              <a:rot lat="0" lon="0" rev="0"/>
            </a:camera>
            <a:lightRig rig="balanced" dir="t">
              <a:rot lat="0" lon="0" rev="8700000"/>
            </a:lightRig>
          </a:scene3d>
          <a:sp3d>
            <a:bevelT w="190500" h="38100"/>
          </a:sp3d>
        </p:spPr>
        <p:txBody>
          <a:bodyPr lIns="27432" tIns="182880" rIns="27432" bIns="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W400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Division Ops I</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19 Jan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5 Feb</a:t>
            </a:r>
          </a:p>
        </p:txBody>
      </p:sp>
      <p:sp>
        <p:nvSpPr>
          <p:cNvPr id="8" name="Rectangle 7">
            <a:extLst>
              <a:ext uri="{FF2B5EF4-FFF2-40B4-BE49-F238E27FC236}">
                <a16:creationId xmlns:a16="http://schemas.microsoft.com/office/drawing/2014/main" id="{85B42AA4-0A8C-CB45-8CE1-2F009EC2FA35}"/>
              </a:ext>
            </a:extLst>
          </p:cNvPr>
          <p:cNvSpPr/>
          <p:nvPr/>
        </p:nvSpPr>
        <p:spPr>
          <a:xfrm>
            <a:off x="4994550" y="1785340"/>
            <a:ext cx="814847" cy="2560320"/>
          </a:xfrm>
          <a:prstGeom prst="rect">
            <a:avLst/>
          </a:prstGeom>
          <a:solidFill>
            <a:srgbClr val="FFC000"/>
          </a:solidFill>
          <a:ln w="9525">
            <a:solidFill>
              <a:schemeClr val="tx1"/>
            </a:solidFill>
            <a:prstDash val="solid"/>
          </a:ln>
          <a:effectLst/>
          <a:scene3d>
            <a:camera prst="orthographicFront">
              <a:rot lat="0" lon="0" rev="0"/>
            </a:camera>
            <a:lightRig rig="balanced" dir="t">
              <a:rot lat="0" lon="0" rev="8700000"/>
            </a:lightRig>
          </a:scene3d>
          <a:sp3d>
            <a:bevelT w="190500" h="38100"/>
          </a:sp3d>
        </p:spPr>
        <p:txBody>
          <a:bodyPr lIns="27432" tIns="182880" rIns="27432" bIns="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W200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Division Deployment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Ops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8-18 Dec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p:txBody>
      </p:sp>
      <p:sp>
        <p:nvSpPr>
          <p:cNvPr id="9" name="Rectangle 8">
            <a:extLst>
              <a:ext uri="{FF2B5EF4-FFF2-40B4-BE49-F238E27FC236}">
                <a16:creationId xmlns:a16="http://schemas.microsoft.com/office/drawing/2014/main" id="{F7DAF69B-EF58-9E79-CBF9-027C94BF0978}"/>
              </a:ext>
            </a:extLst>
          </p:cNvPr>
          <p:cNvSpPr/>
          <p:nvPr/>
        </p:nvSpPr>
        <p:spPr>
          <a:xfrm>
            <a:off x="5796553" y="1785340"/>
            <a:ext cx="583518" cy="2560320"/>
          </a:xfrm>
          <a:prstGeom prst="rect">
            <a:avLst/>
          </a:prstGeom>
          <a:solidFill>
            <a:srgbClr val="CC99FF"/>
          </a:solidFill>
          <a:ln w="9525">
            <a:solidFill>
              <a:schemeClr val="tx1"/>
            </a:solidFill>
            <a:prstDash val="solid"/>
          </a:ln>
          <a:effectLst/>
          <a:scene3d>
            <a:camera prst="orthographicFront">
              <a:rot lat="0" lon="0" rev="0"/>
            </a:camera>
            <a:lightRig rig="balanced" dir="t">
              <a:rot lat="0" lon="0" rev="8700000"/>
            </a:lightRig>
          </a:scene3d>
          <a:sp3d>
            <a:bevelT w="190500" h="38100"/>
          </a:sp3d>
        </p:spPr>
        <p:txBody>
          <a:bodyPr lIns="27432" tIns="182880" rIns="27432" bIns="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W300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Corps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Ops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4-15 Jan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p:txBody>
      </p:sp>
      <p:sp>
        <p:nvSpPr>
          <p:cNvPr id="10" name="Rectangle 9">
            <a:extLst>
              <a:ext uri="{FF2B5EF4-FFF2-40B4-BE49-F238E27FC236}">
                <a16:creationId xmlns:a16="http://schemas.microsoft.com/office/drawing/2014/main" id="{8688FBF6-60B7-EFA0-CD34-9BF153269B61}"/>
              </a:ext>
            </a:extLst>
          </p:cNvPr>
          <p:cNvSpPr/>
          <p:nvPr/>
        </p:nvSpPr>
        <p:spPr>
          <a:xfrm>
            <a:off x="7122378" y="1785341"/>
            <a:ext cx="728489" cy="2560320"/>
          </a:xfrm>
          <a:prstGeom prst="rect">
            <a:avLst/>
          </a:prstGeom>
          <a:solidFill>
            <a:srgbClr val="99CC00"/>
          </a:solidFill>
          <a:ln w="9525">
            <a:solidFill>
              <a:schemeClr val="tx1"/>
            </a:solidFill>
            <a:prstDash val="solid"/>
          </a:ln>
          <a:effectLst/>
          <a:scene3d>
            <a:camera prst="orthographicFront">
              <a:rot lat="0" lon="0" rev="0"/>
            </a:camera>
            <a:lightRig rig="balanced" dir="t">
              <a:rot lat="0" lon="0" rev="8700000"/>
            </a:lightRig>
          </a:scene3d>
          <a:sp3d>
            <a:bevelT w="190500" h="38100"/>
          </a:sp3d>
        </p:spPr>
        <p:txBody>
          <a:bodyPr lIns="27432" tIns="182880" rIns="27432" bIns="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W500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Division Ops II</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10 Feb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26 Mar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p:txBody>
      </p:sp>
      <p:sp>
        <p:nvSpPr>
          <p:cNvPr id="11" name="Rectangle 10">
            <a:extLst>
              <a:ext uri="{FF2B5EF4-FFF2-40B4-BE49-F238E27FC236}">
                <a16:creationId xmlns:a16="http://schemas.microsoft.com/office/drawing/2014/main" id="{1965E00F-6B01-40F2-DD4F-C2AAC75EC396}"/>
              </a:ext>
            </a:extLst>
          </p:cNvPr>
          <p:cNvSpPr/>
          <p:nvPr/>
        </p:nvSpPr>
        <p:spPr>
          <a:xfrm>
            <a:off x="8783834" y="1785340"/>
            <a:ext cx="523633" cy="2560320"/>
          </a:xfrm>
          <a:prstGeom prst="rect">
            <a:avLst/>
          </a:prstGeom>
          <a:solidFill>
            <a:srgbClr val="C0504D">
              <a:lumMod val="60000"/>
              <a:lumOff val="40000"/>
            </a:srgbClr>
          </a:solidFill>
          <a:ln w="9525">
            <a:solidFill>
              <a:schemeClr val="tx1"/>
            </a:solidFill>
            <a:prstDash val="solid"/>
          </a:ln>
          <a:effectLst/>
          <a:scene3d>
            <a:camera prst="orthographicFront">
              <a:rot lat="0" lon="0" rev="0"/>
            </a:camera>
            <a:lightRig rig="balanced" dir="t">
              <a:rot lat="0" lon="0" rev="8700000"/>
            </a:lightRig>
          </a:scene3d>
          <a:sp3d>
            <a:bevelT w="190500" h="38100"/>
          </a:sp3d>
        </p:spPr>
        <p:txBody>
          <a:bodyPr lIns="27432" tIns="182880" rIns="27432" bIns="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WFA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Term 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5 May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3 Jun</a:t>
            </a:r>
          </a:p>
        </p:txBody>
      </p:sp>
      <p:sp>
        <p:nvSpPr>
          <p:cNvPr id="16" name="Rectangle 15">
            <a:extLst>
              <a:ext uri="{FF2B5EF4-FFF2-40B4-BE49-F238E27FC236}">
                <a16:creationId xmlns:a16="http://schemas.microsoft.com/office/drawing/2014/main" id="{877DA511-C99A-BC38-614E-5869ACBF0459}"/>
              </a:ext>
            </a:extLst>
          </p:cNvPr>
          <p:cNvSpPr/>
          <p:nvPr/>
        </p:nvSpPr>
        <p:spPr>
          <a:xfrm>
            <a:off x="866063" y="1785340"/>
            <a:ext cx="828476" cy="2560320"/>
          </a:xfrm>
          <a:prstGeom prst="rect">
            <a:avLst/>
          </a:prstGeom>
          <a:solidFill>
            <a:schemeClr val="bg2">
              <a:lumMod val="50000"/>
            </a:schemeClr>
          </a:solidFill>
          <a:ln w="9525">
            <a:solidFill>
              <a:schemeClr val="tx1"/>
            </a:solidFill>
            <a:prstDash val="solid"/>
          </a:ln>
          <a:effectLst/>
          <a:scene3d>
            <a:camera prst="orthographicFront">
              <a:rot lat="0" lon="0" rev="0"/>
            </a:camera>
            <a:lightRig rig="balanced" dir="t">
              <a:rot lat="0" lon="0" rev="8700000"/>
            </a:lightRig>
          </a:scene3d>
          <a:sp3d>
            <a:bevelT w="190500" h="38100"/>
          </a:sp3d>
        </p:spPr>
        <p:txBody>
          <a:bodyPr lIns="27432" tIns="182880" rIns="27432" bIns="0" anchor="t"/>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000" b="1" i="0" u="none" strike="noStrike" kern="0" cap="none" spc="0" normalizeH="0" baseline="0" noProof="0">
                <a:ln>
                  <a:noFill/>
                </a:ln>
                <a:solidFill>
                  <a:prstClr val="white"/>
                </a:solidFill>
                <a:effectLst/>
                <a:uLnTx/>
                <a:uFillTx/>
                <a:latin typeface="Arial"/>
                <a:ea typeface="+mn-ea"/>
                <a:cs typeface="+mn-cs"/>
              </a:rPr>
              <a:t>C100</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000" b="1" i="0" u="none" strike="noStrike" kern="0" cap="none" spc="0" normalizeH="0" baseline="0" noProof="0">
                <a:ln>
                  <a:noFill/>
                </a:ln>
                <a:solidFill>
                  <a:prstClr val="white"/>
                </a:solidFill>
                <a:effectLst/>
                <a:uLnTx/>
                <a:uFillTx/>
                <a:latin typeface="Arial"/>
                <a:ea typeface="+mn-ea"/>
                <a:cs typeface="+mn-cs"/>
              </a:rPr>
              <a:t>Foundations</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000" b="1" i="0" u="none" strike="noStrike" kern="0" cap="none" spc="0" normalizeH="0" baseline="0" noProof="0">
              <a:ln>
                <a:noFill/>
              </a:ln>
              <a:solidFill>
                <a:prstClr val="white"/>
              </a:solidFill>
              <a:effectLst/>
              <a:uLnTx/>
              <a:uFillTx/>
              <a:latin typeface="Arial"/>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000" b="1" i="0" u="none" strike="noStrike" kern="0" cap="none" spc="0" normalizeH="0" baseline="0" noProof="0">
              <a:ln>
                <a:noFill/>
              </a:ln>
              <a:solidFill>
                <a:prstClr val="white"/>
              </a:solidFill>
              <a:effectLst/>
              <a:uLnTx/>
              <a:uFillTx/>
              <a:latin typeface="Arial"/>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000" b="1" i="0" u="none" strike="noStrike" kern="0" cap="none" spc="0" normalizeH="0" baseline="0" noProof="0">
              <a:ln>
                <a:noFill/>
              </a:ln>
              <a:solidFill>
                <a:prstClr val="white"/>
              </a:solidFill>
              <a:effectLst/>
              <a:uLnTx/>
              <a:uFillTx/>
              <a:latin typeface="Arial"/>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000" b="1" i="0" u="none" strike="noStrike" kern="0" cap="none" spc="0" normalizeH="0" baseline="0" noProof="0">
              <a:ln>
                <a:noFill/>
              </a:ln>
              <a:solidFill>
                <a:prstClr val="white"/>
              </a:solidFill>
              <a:effectLst/>
              <a:uLnTx/>
              <a:uFillTx/>
              <a:latin typeface="Arial"/>
              <a:ea typeface="+mn-ea"/>
              <a:cs typeface="+mn-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000" b="1" i="0" u="none" strike="noStrike" kern="0" cap="none" spc="0" normalizeH="0" baseline="0" noProof="0">
                <a:ln>
                  <a:noFill/>
                </a:ln>
                <a:solidFill>
                  <a:prstClr val="white"/>
                </a:solidFill>
                <a:effectLst/>
                <a:uLnTx/>
                <a:uFillTx/>
                <a:latin typeface="Arial"/>
                <a:ea typeface="+mn-ea"/>
                <a:cs typeface="+mn-cs"/>
              </a:rPr>
              <a:t>18-26 Aug</a:t>
            </a:r>
          </a:p>
        </p:txBody>
      </p:sp>
      <p:sp>
        <p:nvSpPr>
          <p:cNvPr id="17" name="Rectangle 16">
            <a:extLst>
              <a:ext uri="{FF2B5EF4-FFF2-40B4-BE49-F238E27FC236}">
                <a16:creationId xmlns:a16="http://schemas.microsoft.com/office/drawing/2014/main" id="{6DB23BCA-1712-A3DD-1808-CE230CF02DF2}"/>
              </a:ext>
            </a:extLst>
          </p:cNvPr>
          <p:cNvSpPr/>
          <p:nvPr/>
        </p:nvSpPr>
        <p:spPr>
          <a:xfrm>
            <a:off x="2325110" y="1785341"/>
            <a:ext cx="579993" cy="2560320"/>
          </a:xfrm>
          <a:prstGeom prst="rect">
            <a:avLst/>
          </a:prstGeom>
          <a:solidFill>
            <a:srgbClr val="CC99FF"/>
          </a:solidFill>
          <a:ln w="9525">
            <a:solidFill>
              <a:schemeClr val="tx1"/>
            </a:solidFill>
            <a:prstDash val="solid"/>
          </a:ln>
          <a:effectLst/>
          <a:scene3d>
            <a:camera prst="orthographicFront">
              <a:rot lat="0" lon="0" rev="0"/>
            </a:camera>
            <a:lightRig rig="balanced" dir="t">
              <a:rot lat="0" lon="0" rev="8700000"/>
            </a:lightRig>
          </a:scene3d>
          <a:sp3d>
            <a:bevelT w="190500" h="38100"/>
          </a:sp3d>
        </p:spPr>
        <p:txBody>
          <a:bodyPr lIns="27432" tIns="182880" rIns="27432" bIns="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C300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Unified Action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15 Sep – 5 Oct</a:t>
            </a:r>
          </a:p>
        </p:txBody>
      </p:sp>
      <p:sp>
        <p:nvSpPr>
          <p:cNvPr id="20" name="Rectangle 19">
            <a:extLst>
              <a:ext uri="{FF2B5EF4-FFF2-40B4-BE49-F238E27FC236}">
                <a16:creationId xmlns:a16="http://schemas.microsoft.com/office/drawing/2014/main" id="{98CD5630-DAB5-4775-0E3F-638F0371553D}"/>
              </a:ext>
            </a:extLst>
          </p:cNvPr>
          <p:cNvSpPr/>
          <p:nvPr/>
        </p:nvSpPr>
        <p:spPr>
          <a:xfrm>
            <a:off x="2919390" y="1785341"/>
            <a:ext cx="633418" cy="2560320"/>
          </a:xfrm>
          <a:prstGeom prst="rect">
            <a:avLst/>
          </a:prstGeom>
          <a:solidFill>
            <a:srgbClr val="99CC00"/>
          </a:solidFill>
          <a:ln w="9525">
            <a:solidFill>
              <a:schemeClr val="tx1"/>
            </a:solidFill>
            <a:prstDash val="solid"/>
          </a:ln>
          <a:effectLst/>
          <a:scene3d>
            <a:camera prst="orthographicFront">
              <a:rot lat="0" lon="0" rev="0"/>
            </a:camera>
            <a:lightRig rig="balanced" dir="t">
              <a:rot lat="0" lon="0" rev="8700000"/>
            </a:lightRig>
          </a:scene3d>
          <a:sp3d>
            <a:bevelT w="190500" h="38100"/>
          </a:sp3d>
        </p:spPr>
        <p:txBody>
          <a:bodyPr lIns="27432" tIns="182880" rIns="27432" bIns="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C400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MDO Doctrinal Concepts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8-26 Oct</a:t>
            </a:r>
          </a:p>
        </p:txBody>
      </p:sp>
      <p:sp>
        <p:nvSpPr>
          <p:cNvPr id="21" name="Rectangle 20">
            <a:extLst>
              <a:ext uri="{FF2B5EF4-FFF2-40B4-BE49-F238E27FC236}">
                <a16:creationId xmlns:a16="http://schemas.microsoft.com/office/drawing/2014/main" id="{36971B28-F25E-A910-7931-2691115431B7}"/>
              </a:ext>
            </a:extLst>
          </p:cNvPr>
          <p:cNvSpPr/>
          <p:nvPr/>
        </p:nvSpPr>
        <p:spPr>
          <a:xfrm>
            <a:off x="1707798" y="1785341"/>
            <a:ext cx="612582" cy="2560320"/>
          </a:xfrm>
          <a:prstGeom prst="rect">
            <a:avLst/>
          </a:prstGeom>
          <a:solidFill>
            <a:srgbClr val="CC99FF"/>
          </a:solidFill>
          <a:ln w="9525">
            <a:solidFill>
              <a:schemeClr val="tx1"/>
            </a:solidFill>
            <a:prstDash val="solid"/>
          </a:ln>
          <a:effectLst/>
          <a:scene3d>
            <a:camera prst="orthographicFront">
              <a:rot lat="0" lon="0" rev="0"/>
            </a:camera>
            <a:lightRig rig="balanced" dir="t">
              <a:rot lat="0" lon="0" rev="8700000"/>
            </a:lightRig>
          </a:scene3d>
          <a:sp3d>
            <a:bevelT w="190500" h="38100"/>
          </a:sp3d>
        </p:spPr>
        <p:txBody>
          <a:bodyPr lIns="27432" tIns="182880" rIns="27432" bIns="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C200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Strategic Context of OPART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3-14 Sep</a:t>
            </a:r>
          </a:p>
        </p:txBody>
      </p:sp>
      <p:sp>
        <p:nvSpPr>
          <p:cNvPr id="22" name="Rectangle 21">
            <a:extLst>
              <a:ext uri="{FF2B5EF4-FFF2-40B4-BE49-F238E27FC236}">
                <a16:creationId xmlns:a16="http://schemas.microsoft.com/office/drawing/2014/main" id="{4656899A-37B0-A5C1-1EEE-17CA5DF875C7}"/>
              </a:ext>
            </a:extLst>
          </p:cNvPr>
          <p:cNvSpPr/>
          <p:nvPr/>
        </p:nvSpPr>
        <p:spPr>
          <a:xfrm>
            <a:off x="3561616" y="1785341"/>
            <a:ext cx="637143" cy="2560320"/>
          </a:xfrm>
          <a:prstGeom prst="rect">
            <a:avLst/>
          </a:prstGeom>
          <a:solidFill>
            <a:srgbClr val="CC99FF"/>
          </a:solidFill>
          <a:ln w="9525">
            <a:solidFill>
              <a:schemeClr val="tx1"/>
            </a:solidFill>
            <a:prstDash val="solid"/>
          </a:ln>
          <a:effectLst/>
          <a:scene3d>
            <a:camera prst="orthographicFront">
              <a:rot lat="0" lon="0" rev="0"/>
            </a:camera>
            <a:lightRig rig="balanced" dir="t">
              <a:rot lat="0" lon="0" rev="8700000"/>
            </a:lightRig>
          </a:scene3d>
          <a:sp3d>
            <a:bevelT w="190500" h="38100"/>
          </a:sp3d>
        </p:spPr>
        <p:txBody>
          <a:bodyPr lIns="27432" tIns="182880" rIns="27432" bIns="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C500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OPART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And Joint Planning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3-17 Nov</a:t>
            </a:r>
          </a:p>
        </p:txBody>
      </p:sp>
      <p:sp>
        <p:nvSpPr>
          <p:cNvPr id="26" name="Rectangle 25">
            <a:extLst>
              <a:ext uri="{FF2B5EF4-FFF2-40B4-BE49-F238E27FC236}">
                <a16:creationId xmlns:a16="http://schemas.microsoft.com/office/drawing/2014/main" id="{70B93844-347A-B3FD-4CF4-FDC93859AB77}"/>
              </a:ext>
            </a:extLst>
          </p:cNvPr>
          <p:cNvSpPr/>
          <p:nvPr/>
        </p:nvSpPr>
        <p:spPr>
          <a:xfrm>
            <a:off x="0" y="820866"/>
            <a:ext cx="4203781" cy="692497"/>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400" b="1" i="1"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Common Core</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100" b="1" i="1"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18 Aug – 4 Dec 26</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400" b="0" i="1"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“Every Major in the Army”</a:t>
            </a:r>
          </a:p>
        </p:txBody>
      </p:sp>
      <p:sp>
        <p:nvSpPr>
          <p:cNvPr id="27" name="Rectangle 26">
            <a:extLst>
              <a:ext uri="{FF2B5EF4-FFF2-40B4-BE49-F238E27FC236}">
                <a16:creationId xmlns:a16="http://schemas.microsoft.com/office/drawing/2014/main" id="{930F355B-0152-0C25-7090-D82E751321F5}"/>
              </a:ext>
            </a:extLst>
          </p:cNvPr>
          <p:cNvSpPr/>
          <p:nvPr/>
        </p:nvSpPr>
        <p:spPr>
          <a:xfrm>
            <a:off x="4203781" y="820866"/>
            <a:ext cx="4026538" cy="707886"/>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400" b="1" i="1"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Advanced Operations Course (AOC)</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100" b="1" i="1"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19 Nov 26 – 6 Apr 27</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400" b="0" i="1"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“Basic Branch Officer Credentialing Course”</a:t>
            </a:r>
          </a:p>
        </p:txBody>
      </p:sp>
      <p:sp>
        <p:nvSpPr>
          <p:cNvPr id="35" name="TextBox 34">
            <a:extLst>
              <a:ext uri="{FF2B5EF4-FFF2-40B4-BE49-F238E27FC236}">
                <a16:creationId xmlns:a16="http://schemas.microsoft.com/office/drawing/2014/main" id="{227325C8-FB13-458D-D5E0-4971375B543D}"/>
              </a:ext>
            </a:extLst>
          </p:cNvPr>
          <p:cNvSpPr txBox="1"/>
          <p:nvPr/>
        </p:nvSpPr>
        <p:spPr>
          <a:xfrm>
            <a:off x="6725758" y="4519665"/>
            <a:ext cx="965970" cy="363176"/>
          </a:xfrm>
          <a:prstGeom prst="wedgeRectCallout">
            <a:avLst>
              <a:gd name="adj1" fmla="val 42951"/>
              <a:gd name="adj2" fmla="val -96471"/>
            </a:avLst>
          </a:prstGeom>
          <a:solidFill>
            <a:srgbClr val="FFFFCC"/>
          </a:solidFill>
          <a:ln w="12700">
            <a:solidFill>
              <a:schemeClr val="tx1"/>
            </a:solidFill>
          </a:ln>
          <a:effectLst/>
        </p:spPr>
        <p:txBody>
          <a:bodyPr wrap="none" lIns="45720" tIns="27432" rIns="45720" bIns="27432"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a:ln>
                  <a:noFill/>
                </a:ln>
                <a:solidFill>
                  <a:prstClr val="black"/>
                </a:solidFill>
                <a:effectLst/>
                <a:uLnTx/>
                <a:uFillTx/>
                <a:latin typeface="Arial"/>
                <a:ea typeface="+mn-ea"/>
                <a:cs typeface="+mn-cs"/>
              </a:rPr>
              <a:t>Spring Break: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a:ln>
                  <a:noFill/>
                </a:ln>
                <a:solidFill>
                  <a:prstClr val="black"/>
                </a:solidFill>
                <a:effectLst/>
                <a:uLnTx/>
                <a:uFillTx/>
                <a:latin typeface="Arial"/>
                <a:ea typeface="+mn-ea"/>
                <a:cs typeface="+mn-cs"/>
              </a:rPr>
              <a:t>13-21 Mar</a:t>
            </a:r>
          </a:p>
        </p:txBody>
      </p:sp>
      <p:sp>
        <p:nvSpPr>
          <p:cNvPr id="36" name="Rectangle 35">
            <a:extLst>
              <a:ext uri="{FF2B5EF4-FFF2-40B4-BE49-F238E27FC236}">
                <a16:creationId xmlns:a16="http://schemas.microsoft.com/office/drawing/2014/main" id="{40065EDC-A8EC-9749-9B1E-262F816967E2}"/>
              </a:ext>
            </a:extLst>
          </p:cNvPr>
          <p:cNvSpPr/>
          <p:nvPr/>
        </p:nvSpPr>
        <p:spPr>
          <a:xfrm>
            <a:off x="14857" y="1785340"/>
            <a:ext cx="839927" cy="2560320"/>
          </a:xfrm>
          <a:prstGeom prst="rect">
            <a:avLst/>
          </a:prstGeom>
          <a:solidFill>
            <a:schemeClr val="bg2">
              <a:lumMod val="75000"/>
            </a:schemeClr>
          </a:solidFill>
          <a:ln w="9525" cap="flat" cmpd="sng" algn="ctr">
            <a:solidFill>
              <a:schemeClr val="tx1"/>
            </a:solidFill>
            <a:prstDash val="solid"/>
          </a:ln>
          <a:effectLst/>
          <a:scene3d>
            <a:camera prst="orthographicFront">
              <a:rot lat="0" lon="0" rev="0"/>
            </a:camera>
            <a:lightRig rig="balanced" dir="t">
              <a:rot lat="0" lon="0" rev="8700000"/>
            </a:lightRig>
          </a:scene3d>
          <a:sp3d>
            <a:bevelT w="190500" h="38100"/>
          </a:sp3d>
        </p:spPr>
        <p:txBody>
          <a:bodyPr lIns="27432" tIns="182880" rIns="27432"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P910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P940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P950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Branch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Prep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Courses</a:t>
            </a:r>
          </a:p>
        </p:txBody>
      </p:sp>
      <p:sp>
        <p:nvSpPr>
          <p:cNvPr id="38" name="TextBox 37">
            <a:extLst>
              <a:ext uri="{FF2B5EF4-FFF2-40B4-BE49-F238E27FC236}">
                <a16:creationId xmlns:a16="http://schemas.microsoft.com/office/drawing/2014/main" id="{744F02C6-E79B-4CC3-124C-B8001573734B}"/>
              </a:ext>
            </a:extLst>
          </p:cNvPr>
          <p:cNvSpPr txBox="1"/>
          <p:nvPr/>
        </p:nvSpPr>
        <p:spPr>
          <a:xfrm rot="5400000">
            <a:off x="8158551" y="2945536"/>
            <a:ext cx="2560320" cy="239932"/>
          </a:xfrm>
          <a:prstGeom prst="rect">
            <a:avLst/>
          </a:prstGeom>
          <a:solidFill>
            <a:srgbClr val="FFFFCC"/>
          </a:solidFill>
          <a:ln w="9525">
            <a:solidFill>
              <a:schemeClr val="tx1"/>
            </a:solidFill>
          </a:ln>
          <a:effectLst/>
          <a:scene3d>
            <a:camera prst="orthographicFront">
              <a:rot lat="0" lon="0" rev="0"/>
            </a:camera>
            <a:lightRig rig="balanced" dir="t">
              <a:rot lat="0" lon="0" rev="8700000"/>
            </a:lightRig>
          </a:scene3d>
          <a:sp3d>
            <a:bevelT w="190500" h="38100"/>
          </a:sp3d>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Arial"/>
                <a:ea typeface="+mn-ea"/>
                <a:cs typeface="+mn-cs"/>
              </a:rPr>
              <a:t>Graduation       11 Jun</a:t>
            </a:r>
          </a:p>
        </p:txBody>
      </p:sp>
      <p:sp>
        <p:nvSpPr>
          <p:cNvPr id="41" name="Rectangle 40">
            <a:extLst>
              <a:ext uri="{FF2B5EF4-FFF2-40B4-BE49-F238E27FC236}">
                <a16:creationId xmlns:a16="http://schemas.microsoft.com/office/drawing/2014/main" id="{F081EC3C-427C-07A8-E197-4010518904BB}"/>
              </a:ext>
            </a:extLst>
          </p:cNvPr>
          <p:cNvSpPr/>
          <p:nvPr/>
        </p:nvSpPr>
        <p:spPr>
          <a:xfrm>
            <a:off x="3446530" y="1500755"/>
            <a:ext cx="739305" cy="276999"/>
          </a:xfrm>
          <a:prstGeom prst="rect">
            <a:avLst/>
          </a:prstGeom>
          <a:noFill/>
          <a:ln w="12700">
            <a:solidFill>
              <a:schemeClr val="tx1"/>
            </a:solidFill>
          </a:ln>
        </p:spPr>
        <p:txBody>
          <a:bodyPr wrap="none" lIns="91440" tIns="45720" rIns="91440" bIns="4572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200" b="1" i="1"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JPME-1</a:t>
            </a:r>
            <a:endParaRPr kumimoji="0" lang="en-US" sz="1200" b="0" i="1"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endParaRPr>
          </a:p>
        </p:txBody>
      </p:sp>
      <p:sp>
        <p:nvSpPr>
          <p:cNvPr id="42" name="Rectangle 41">
            <a:extLst>
              <a:ext uri="{FF2B5EF4-FFF2-40B4-BE49-F238E27FC236}">
                <a16:creationId xmlns:a16="http://schemas.microsoft.com/office/drawing/2014/main" id="{C71A3F0E-10ED-90A2-646C-020905F793A8}"/>
              </a:ext>
            </a:extLst>
          </p:cNvPr>
          <p:cNvSpPr/>
          <p:nvPr/>
        </p:nvSpPr>
        <p:spPr>
          <a:xfrm>
            <a:off x="7578819" y="1499624"/>
            <a:ext cx="635559" cy="276999"/>
          </a:xfrm>
          <a:prstGeom prst="rect">
            <a:avLst/>
          </a:prstGeom>
          <a:noFill/>
          <a:ln w="12700">
            <a:solidFill>
              <a:schemeClr val="tx1"/>
            </a:solidFill>
          </a:ln>
        </p:spPr>
        <p:txBody>
          <a:bodyPr wrap="none" lIns="91440" tIns="45720" rIns="91440" bIns="45720">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200" b="1" i="1"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MEL 4</a:t>
            </a:r>
            <a:endParaRPr kumimoji="0" lang="en-US" sz="1200" b="0" i="1"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endParaRPr>
          </a:p>
        </p:txBody>
      </p:sp>
      <p:sp>
        <p:nvSpPr>
          <p:cNvPr id="49" name="Rectangle 48">
            <a:extLst>
              <a:ext uri="{FF2B5EF4-FFF2-40B4-BE49-F238E27FC236}">
                <a16:creationId xmlns:a16="http://schemas.microsoft.com/office/drawing/2014/main" id="{4B42BD12-15A3-CDF1-68BF-233567BC7383}"/>
              </a:ext>
            </a:extLst>
          </p:cNvPr>
          <p:cNvSpPr/>
          <p:nvPr/>
        </p:nvSpPr>
        <p:spPr>
          <a:xfrm>
            <a:off x="8214378" y="790452"/>
            <a:ext cx="1344299" cy="907941"/>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400" b="1" i="1"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Warfighting </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400" b="1" i="1"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Applications</a:t>
            </a:r>
          </a:p>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100" b="1" i="1"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7 Apr – 3 Jun 27</a:t>
            </a:r>
          </a:p>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400" b="0" i="1"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endParaRPr>
          </a:p>
        </p:txBody>
      </p:sp>
      <p:sp>
        <p:nvSpPr>
          <p:cNvPr id="50" name="Rectangle 49">
            <a:extLst>
              <a:ext uri="{FF2B5EF4-FFF2-40B4-BE49-F238E27FC236}">
                <a16:creationId xmlns:a16="http://schemas.microsoft.com/office/drawing/2014/main" id="{29F898BF-E19C-EBD8-5AAA-23F4287444D2}"/>
              </a:ext>
            </a:extLst>
          </p:cNvPr>
          <p:cNvSpPr/>
          <p:nvPr/>
        </p:nvSpPr>
        <p:spPr>
          <a:xfrm>
            <a:off x="8451533" y="1499163"/>
            <a:ext cx="1098379" cy="276999"/>
          </a:xfrm>
          <a:prstGeom prst="rect">
            <a:avLst/>
          </a:prstGeom>
          <a:noFill/>
          <a:ln w="12700">
            <a:solidFill>
              <a:schemeClr val="tx1"/>
            </a:solidFill>
          </a:ln>
        </p:spPr>
        <p:txBody>
          <a:bodyPr wrap="none" lIns="91440" tIns="45720" rIns="91440" bIns="45720">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sz="1200" b="1" i="1"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MOS Degree</a:t>
            </a:r>
            <a:endParaRPr kumimoji="0" lang="en-US" sz="1200" b="0" i="1"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endParaRPr>
          </a:p>
        </p:txBody>
      </p:sp>
      <p:sp>
        <p:nvSpPr>
          <p:cNvPr id="53" name="Rectangle 52">
            <a:extLst>
              <a:ext uri="{FF2B5EF4-FFF2-40B4-BE49-F238E27FC236}">
                <a16:creationId xmlns:a16="http://schemas.microsoft.com/office/drawing/2014/main" id="{936599FD-9E34-FE17-9D2D-6A5A60AF1235}"/>
              </a:ext>
            </a:extLst>
          </p:cNvPr>
          <p:cNvSpPr/>
          <p:nvPr/>
        </p:nvSpPr>
        <p:spPr>
          <a:xfrm rot="5400000">
            <a:off x="6765949" y="2888052"/>
            <a:ext cx="2560320" cy="354487"/>
          </a:xfrm>
          <a:prstGeom prst="rect">
            <a:avLst/>
          </a:prstGeom>
          <a:solidFill>
            <a:schemeClr val="bg2"/>
          </a:solidFill>
          <a:ln w="19050">
            <a:solidFill>
              <a:srgbClr val="C00000"/>
            </a:solidFill>
            <a:prstDash val="solid"/>
          </a:ln>
          <a:effectLst/>
          <a:scene3d>
            <a:camera prst="orthographicFront">
              <a:rot lat="0" lon="0" rev="0"/>
            </a:camera>
            <a:lightRig rig="balanced" dir="t">
              <a:rot lat="0" lon="0" rev="8700000"/>
            </a:lightRig>
          </a:scene3d>
          <a:sp3d>
            <a:bevelT w="190500" h="38100"/>
          </a:sp3d>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     X200 Oral Board        29 Mar – 6 Apr</a:t>
            </a:r>
          </a:p>
        </p:txBody>
      </p:sp>
      <p:cxnSp>
        <p:nvCxnSpPr>
          <p:cNvPr id="47" name="Straight Connector 46">
            <a:extLst>
              <a:ext uri="{FF2B5EF4-FFF2-40B4-BE49-F238E27FC236}">
                <a16:creationId xmlns:a16="http://schemas.microsoft.com/office/drawing/2014/main" id="{A5DC5E70-CA69-F183-6CEA-C5FEC3B9515C}"/>
              </a:ext>
            </a:extLst>
          </p:cNvPr>
          <p:cNvCxnSpPr>
            <a:cxnSpLocks/>
          </p:cNvCxnSpPr>
          <p:nvPr/>
        </p:nvCxnSpPr>
        <p:spPr>
          <a:xfrm flipH="1">
            <a:off x="8232590" y="808522"/>
            <a:ext cx="9046" cy="3527969"/>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BD4F3F74-1410-1254-9773-2559B9F91FD2}"/>
              </a:ext>
            </a:extLst>
          </p:cNvPr>
          <p:cNvSpPr/>
          <p:nvPr/>
        </p:nvSpPr>
        <p:spPr>
          <a:xfrm>
            <a:off x="4999134" y="3282424"/>
            <a:ext cx="2856369" cy="255140"/>
          </a:xfrm>
          <a:prstGeom prst="rect">
            <a:avLst/>
          </a:prstGeom>
          <a:solidFill>
            <a:srgbClr val="FFFF00"/>
          </a:solidFill>
          <a:ln>
            <a:solidFill>
              <a:schemeClr val="tx1"/>
            </a:solidFill>
          </a:ln>
          <a:effectLst/>
          <a:scene3d>
            <a:camera prst="orthographicFront">
              <a:rot lat="0" lon="0" rev="0"/>
            </a:camera>
            <a:lightRig rig="threePt" dir="t">
              <a:rot lat="0" lon="0" rev="1200000"/>
            </a:lightRig>
          </a:scene3d>
          <a:sp3d>
            <a:bevelT/>
          </a:sp3d>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Art of Command (8 Dec–26 Feb)</a:t>
            </a:r>
          </a:p>
        </p:txBody>
      </p:sp>
      <p:sp>
        <p:nvSpPr>
          <p:cNvPr id="23" name="Rectangle 22">
            <a:extLst>
              <a:ext uri="{FF2B5EF4-FFF2-40B4-BE49-F238E27FC236}">
                <a16:creationId xmlns:a16="http://schemas.microsoft.com/office/drawing/2014/main" id="{A64ADF37-28CB-500E-2908-14F90811DBDE}"/>
              </a:ext>
            </a:extLst>
          </p:cNvPr>
          <p:cNvSpPr/>
          <p:nvPr/>
        </p:nvSpPr>
        <p:spPr>
          <a:xfrm>
            <a:off x="1701677" y="3272834"/>
            <a:ext cx="2508632" cy="274320"/>
          </a:xfrm>
          <a:prstGeom prst="rect">
            <a:avLst/>
          </a:prstGeom>
          <a:solidFill>
            <a:srgbClr val="FFFF00"/>
          </a:solidFill>
          <a:ln>
            <a:solidFill>
              <a:schemeClr val="tx1"/>
            </a:solidFill>
          </a:ln>
          <a:effectLst/>
          <a:scene3d>
            <a:camera prst="orthographicFront">
              <a:rot lat="0" lon="0" rev="0"/>
            </a:camera>
            <a:lightRig rig="threePt" dir="t">
              <a:rot lat="0" lon="0" rev="1200000"/>
            </a:lightRig>
          </a:scene3d>
          <a:sp3d>
            <a:bevelT/>
          </a:sp3d>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L100: Developing Orgs and Leaders (27 Aug–2 Nov) </a:t>
            </a:r>
          </a:p>
        </p:txBody>
      </p:sp>
      <p:sp>
        <p:nvSpPr>
          <p:cNvPr id="24" name="Rectangle 23">
            <a:extLst>
              <a:ext uri="{FF2B5EF4-FFF2-40B4-BE49-F238E27FC236}">
                <a16:creationId xmlns:a16="http://schemas.microsoft.com/office/drawing/2014/main" id="{4E081428-F59B-BF3F-72D2-E7E6A0CAECAC}"/>
              </a:ext>
            </a:extLst>
          </p:cNvPr>
          <p:cNvSpPr/>
          <p:nvPr/>
        </p:nvSpPr>
        <p:spPr>
          <a:xfrm>
            <a:off x="1696812" y="3537564"/>
            <a:ext cx="2513497" cy="274320"/>
          </a:xfrm>
          <a:prstGeom prst="rect">
            <a:avLst/>
          </a:prstGeom>
          <a:solidFill>
            <a:schemeClr val="accent1">
              <a:lumMod val="40000"/>
              <a:lumOff val="60000"/>
            </a:schemeClr>
          </a:solidFill>
          <a:ln>
            <a:solidFill>
              <a:schemeClr val="tx1"/>
            </a:solidFill>
          </a:ln>
          <a:effectLst/>
          <a:scene3d>
            <a:camera prst="orthographicFront">
              <a:rot lat="0" lon="0" rev="0"/>
            </a:camera>
            <a:lightRig rig="threePt" dir="t">
              <a:rot lat="0" lon="0" rev="1200000"/>
            </a:lightRig>
          </a:scene3d>
          <a:sp3d>
            <a:bevelT/>
          </a:sp3d>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H100: Foundations of Modern Warfare (27 Aug–9 Nov)</a:t>
            </a:r>
          </a:p>
        </p:txBody>
      </p:sp>
      <p:sp>
        <p:nvSpPr>
          <p:cNvPr id="56" name="Rectangle 55">
            <a:extLst>
              <a:ext uri="{FF2B5EF4-FFF2-40B4-BE49-F238E27FC236}">
                <a16:creationId xmlns:a16="http://schemas.microsoft.com/office/drawing/2014/main" id="{B8341D4E-0879-01FA-695E-1D033E08ACB1}"/>
              </a:ext>
            </a:extLst>
          </p:cNvPr>
          <p:cNvSpPr/>
          <p:nvPr/>
        </p:nvSpPr>
        <p:spPr>
          <a:xfrm>
            <a:off x="1703071" y="3810340"/>
            <a:ext cx="2502940" cy="274320"/>
          </a:xfrm>
          <a:prstGeom prst="rect">
            <a:avLst/>
          </a:prstGeom>
          <a:solidFill>
            <a:srgbClr val="FFC000"/>
          </a:solidFill>
          <a:ln>
            <a:solidFill>
              <a:schemeClr val="tx1"/>
            </a:solidFill>
          </a:ln>
          <a:effectLst/>
          <a:scene3d>
            <a:camera prst="orthographicFront">
              <a:rot lat="0" lon="0" rev="0"/>
            </a:camera>
            <a:lightRig rig="threePt" dir="t">
              <a:rot lat="0" lon="0" rev="1200000"/>
            </a:lightRig>
          </a:scene3d>
          <a:sp3d>
            <a:bevelT/>
          </a:sp3d>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S100: Sustaining Warfighting (27 Aug–2 Nov)</a:t>
            </a:r>
          </a:p>
        </p:txBody>
      </p:sp>
      <p:sp>
        <p:nvSpPr>
          <p:cNvPr id="61" name="Rectangle 60">
            <a:extLst>
              <a:ext uri="{FF2B5EF4-FFF2-40B4-BE49-F238E27FC236}">
                <a16:creationId xmlns:a16="http://schemas.microsoft.com/office/drawing/2014/main" id="{F2A8B5D1-30F0-580C-686D-E5EEDCB84479}"/>
              </a:ext>
            </a:extLst>
          </p:cNvPr>
          <p:cNvSpPr/>
          <p:nvPr/>
        </p:nvSpPr>
        <p:spPr>
          <a:xfrm>
            <a:off x="4216182" y="1785136"/>
            <a:ext cx="773715" cy="2560320"/>
          </a:xfrm>
          <a:prstGeom prst="rect">
            <a:avLst/>
          </a:prstGeom>
          <a:solidFill>
            <a:srgbClr val="99CC00"/>
          </a:solidFill>
          <a:ln w="9525">
            <a:solidFill>
              <a:schemeClr val="tx1"/>
            </a:solidFill>
            <a:prstDash val="solid"/>
          </a:ln>
          <a:effectLst/>
          <a:scene3d>
            <a:camera prst="orthographicFront">
              <a:rot lat="0" lon="0" rev="0"/>
            </a:camera>
            <a:lightRig rig="balanced" dir="t">
              <a:rot lat="0" lon="0" rev="8700000"/>
            </a:lightRig>
          </a:scene3d>
          <a:sp3d>
            <a:bevelT w="190500" h="38100"/>
          </a:sp3d>
        </p:spPr>
        <p:txBody>
          <a:bodyPr lIns="27432" tIns="182880" rIns="27432" bIns="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W100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Advanced Warfighting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19 Nov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7 D</a:t>
            </a:r>
            <a:r>
              <a:rPr kumimoji="0" lang="en-US" sz="1000" b="1" i="0" u="none" strike="noStrike" kern="0" cap="none" spc="0" normalizeH="0" baseline="0" noProof="0" err="1">
                <a:ln>
                  <a:noFill/>
                </a:ln>
                <a:solidFill>
                  <a:prstClr val="black"/>
                </a:solidFill>
                <a:effectLst/>
                <a:uLnTx/>
                <a:uFillTx/>
                <a:latin typeface="Arial" panose="020B0604020202020204" pitchFamily="34" charset="0"/>
                <a:ea typeface="+mn-ea"/>
                <a:cs typeface="Arial" pitchFamily="34" charset="0"/>
              </a:rPr>
              <a:t>ec</a:t>
            </a:r>
            <a:endPar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endParaRPr>
          </a:p>
        </p:txBody>
      </p:sp>
      <p:sp>
        <p:nvSpPr>
          <p:cNvPr id="37" name="TextBox 36">
            <a:extLst>
              <a:ext uri="{FF2B5EF4-FFF2-40B4-BE49-F238E27FC236}">
                <a16:creationId xmlns:a16="http://schemas.microsoft.com/office/drawing/2014/main" id="{09443314-F3E8-E1C5-A9E6-35A2DBE14870}"/>
              </a:ext>
            </a:extLst>
          </p:cNvPr>
          <p:cNvSpPr txBox="1"/>
          <p:nvPr/>
        </p:nvSpPr>
        <p:spPr>
          <a:xfrm>
            <a:off x="5253485" y="4522224"/>
            <a:ext cx="969175" cy="363176"/>
          </a:xfrm>
          <a:prstGeom prst="wedgeRectCallout">
            <a:avLst>
              <a:gd name="adj1" fmla="val 5765"/>
              <a:gd name="adj2" fmla="val -98256"/>
            </a:avLst>
          </a:prstGeom>
          <a:solidFill>
            <a:srgbClr val="FFFFCC"/>
          </a:solidFill>
          <a:ln w="12700">
            <a:solidFill>
              <a:schemeClr val="tx1"/>
            </a:solidFill>
          </a:ln>
          <a:effectLst/>
        </p:spPr>
        <p:txBody>
          <a:bodyPr wrap="none" lIns="45720" tIns="27432" rIns="45720" bIns="27432"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a:ln>
                  <a:noFill/>
                </a:ln>
                <a:solidFill>
                  <a:prstClr val="black"/>
                </a:solidFill>
                <a:effectLst/>
                <a:uLnTx/>
                <a:uFillTx/>
                <a:latin typeface="Arial"/>
                <a:ea typeface="+mn-ea"/>
                <a:cs typeface="+mn-cs"/>
              </a:rPr>
              <a:t>Winter Break: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a:ln>
                  <a:noFill/>
                </a:ln>
                <a:solidFill>
                  <a:prstClr val="black"/>
                </a:solidFill>
                <a:effectLst/>
                <a:uLnTx/>
                <a:uFillTx/>
                <a:latin typeface="Arial"/>
                <a:ea typeface="+mn-ea"/>
                <a:cs typeface="+mn-cs"/>
              </a:rPr>
              <a:t>19 Dec – 3 Jan</a:t>
            </a:r>
          </a:p>
        </p:txBody>
      </p:sp>
      <p:sp>
        <p:nvSpPr>
          <p:cNvPr id="15" name="Rectangle 14">
            <a:extLst>
              <a:ext uri="{FF2B5EF4-FFF2-40B4-BE49-F238E27FC236}">
                <a16:creationId xmlns:a16="http://schemas.microsoft.com/office/drawing/2014/main" id="{FFEA2BF0-5BEE-D4EE-A1C6-77C2B4847499}"/>
              </a:ext>
            </a:extLst>
          </p:cNvPr>
          <p:cNvSpPr/>
          <p:nvPr/>
        </p:nvSpPr>
        <p:spPr>
          <a:xfrm>
            <a:off x="4223610" y="3547154"/>
            <a:ext cx="3631893" cy="274320"/>
          </a:xfrm>
          <a:prstGeom prst="rect">
            <a:avLst/>
          </a:prstGeom>
          <a:solidFill>
            <a:schemeClr val="accent1">
              <a:lumMod val="40000"/>
              <a:lumOff val="60000"/>
            </a:schemeClr>
          </a:solidFill>
          <a:ln>
            <a:solidFill>
              <a:schemeClr val="tx1"/>
            </a:solidFill>
          </a:ln>
          <a:effectLst/>
          <a:scene3d>
            <a:camera prst="orthographicFront">
              <a:rot lat="0" lon="0" rev="0"/>
            </a:camera>
            <a:lightRig rig="threePt" dir="t">
              <a:rot lat="0" lon="0" rev="1200000"/>
            </a:lightRig>
          </a:scene3d>
          <a:sp3d>
            <a:bevelT/>
          </a:sp3d>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H400: Toward Modern Warfare (19 Nov–26 Feb)</a:t>
            </a:r>
          </a:p>
        </p:txBody>
      </p:sp>
      <p:sp>
        <p:nvSpPr>
          <p:cNvPr id="25" name="Rectangle 24">
            <a:extLst>
              <a:ext uri="{FF2B5EF4-FFF2-40B4-BE49-F238E27FC236}">
                <a16:creationId xmlns:a16="http://schemas.microsoft.com/office/drawing/2014/main" id="{7A49F3CF-B472-2666-0ABC-D25A1D27FB25}"/>
              </a:ext>
            </a:extLst>
          </p:cNvPr>
          <p:cNvSpPr/>
          <p:nvPr/>
        </p:nvSpPr>
        <p:spPr>
          <a:xfrm>
            <a:off x="2907376" y="4089948"/>
            <a:ext cx="1300512" cy="274320"/>
          </a:xfrm>
          <a:prstGeom prst="rect">
            <a:avLst/>
          </a:prstGeom>
          <a:solidFill>
            <a:srgbClr val="FFC000"/>
          </a:solidFill>
          <a:ln>
            <a:solidFill>
              <a:schemeClr val="tx1"/>
            </a:solidFill>
          </a:ln>
          <a:effectLst/>
          <a:scene3d>
            <a:camera prst="orthographicFront">
              <a:rot lat="0" lon="0" rev="0"/>
            </a:camera>
            <a:lightRig rig="threePt" dir="t">
              <a:rot lat="0" lon="0" rev="1200000"/>
            </a:lightRig>
          </a:scene3d>
          <a:sp3d>
            <a:bevelT/>
          </a:sp3d>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F100: Force Management (6 Oct–9 Nov)</a:t>
            </a:r>
          </a:p>
        </p:txBody>
      </p:sp>
      <p:sp>
        <p:nvSpPr>
          <p:cNvPr id="63" name="TextBox 62">
            <a:extLst>
              <a:ext uri="{FF2B5EF4-FFF2-40B4-BE49-F238E27FC236}">
                <a16:creationId xmlns:a16="http://schemas.microsoft.com/office/drawing/2014/main" id="{B283805F-1837-A4CE-1C48-305C64169759}"/>
              </a:ext>
            </a:extLst>
          </p:cNvPr>
          <p:cNvSpPr txBox="1"/>
          <p:nvPr/>
        </p:nvSpPr>
        <p:spPr>
          <a:xfrm>
            <a:off x="6380071" y="4966485"/>
            <a:ext cx="3177461" cy="1554480"/>
          </a:xfrm>
          <a:prstGeom prst="rect">
            <a:avLst/>
          </a:prstGeom>
          <a:solidFill>
            <a:srgbClr val="FAFAC8"/>
          </a:solidFill>
          <a:ln w="19050">
            <a:solidFill>
              <a:schemeClr val="tx1"/>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txBody>
          <a:bodyPr wrap="square"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Arial"/>
                <a:ea typeface="+mn-ea"/>
                <a:cs typeface="+mn-cs"/>
              </a:rPr>
              <a:t>Warfighting Applications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sng" strike="noStrike" kern="1200" cap="none" spc="0" normalizeH="0" baseline="0" noProof="0">
                <a:ln>
                  <a:noFill/>
                </a:ln>
                <a:solidFill>
                  <a:prstClr val="black"/>
                </a:solidFill>
                <a:effectLst/>
                <a:uLnTx/>
                <a:uFillTx/>
                <a:latin typeface="Arial"/>
                <a:ea typeface="+mn-ea"/>
                <a:cs typeface="+mn-cs"/>
              </a:rPr>
              <a:t>Purpose</a:t>
            </a:r>
            <a:r>
              <a:rPr kumimoji="0" lang="en-US" sz="1100" b="1" i="0" u="none" strike="noStrike" kern="1200" cap="none" spc="0" normalizeH="0" baseline="0" noProof="0">
                <a:ln>
                  <a:noFill/>
                </a:ln>
                <a:solidFill>
                  <a:prstClr val="black"/>
                </a:solidFill>
                <a:effectLst/>
                <a:uLnTx/>
                <a:uFillTx/>
                <a:latin typeface="Arial"/>
                <a:ea typeface="+mn-ea"/>
                <a:cs typeface="+mn-cs"/>
              </a:rPr>
              <a:t>:</a:t>
            </a:r>
            <a:r>
              <a:rPr kumimoji="0" lang="en-US" sz="1100" b="0" i="0" u="none" strike="noStrike" kern="1200" cap="none" spc="0" normalizeH="0" baseline="0" noProof="0">
                <a:ln>
                  <a:noFill/>
                </a:ln>
                <a:solidFill>
                  <a:prstClr val="black"/>
                </a:solidFill>
                <a:effectLst/>
                <a:uLnTx/>
                <a:uFillTx/>
                <a:latin typeface="Arial"/>
                <a:ea typeface="+mn-ea"/>
                <a:cs typeface="+mn-cs"/>
              </a:rPr>
              <a:t> D</a:t>
            </a:r>
            <a:r>
              <a:rPr kumimoji="0" lang="en-US" sz="1100" b="0" i="0" u="none" strike="noStrike" kern="1200" cap="none" spc="0" normalizeH="0" baseline="0" noProof="0" err="1">
                <a:ln>
                  <a:noFill/>
                </a:ln>
                <a:solidFill>
                  <a:prstClr val="black"/>
                </a:solidFill>
                <a:effectLst/>
                <a:uLnTx/>
                <a:uFillTx/>
                <a:latin typeface="Arial"/>
                <a:ea typeface="+mn-ea"/>
                <a:cs typeface="+mn-cs"/>
              </a:rPr>
              <a:t>evelops</a:t>
            </a:r>
            <a:r>
              <a:rPr kumimoji="0" lang="en-US" sz="1100" b="0" i="0" u="none" strike="noStrike" kern="1200" cap="none" spc="0" normalizeH="0" baseline="0" noProof="0">
                <a:ln>
                  <a:noFill/>
                </a:ln>
                <a:solidFill>
                  <a:prstClr val="black"/>
                </a:solidFill>
                <a:effectLst/>
                <a:uLnTx/>
                <a:uFillTx/>
                <a:latin typeface="Arial"/>
                <a:ea typeface="+mn-ea"/>
                <a:cs typeface="+mn-cs"/>
              </a:rPr>
              <a:t> field grade officers through capstone warfighting experiences that deepen and broaden CGSOC knowledge, enhance division and corps staff proficiency, and prepare them for future assignments while supporting key professional certifications and advanced study</a:t>
            </a:r>
            <a:r>
              <a:rPr kumimoji="0" lang="en-US" sz="1100" b="1" i="1" u="none" strike="noStrike" kern="1200" cap="none" spc="0" normalizeH="0" baseline="0" noProof="0">
                <a:ln>
                  <a:noFill/>
                </a:ln>
                <a:solidFill>
                  <a:prstClr val="black"/>
                </a:solidFill>
                <a:effectLst/>
                <a:uLnTx/>
                <a:uFillTx/>
                <a:latin typeface="Arial"/>
                <a:ea typeface="+mn-ea"/>
                <a:cs typeface="+mn-cs"/>
              </a:rPr>
              <a:t>.</a:t>
            </a:r>
          </a:p>
        </p:txBody>
      </p:sp>
      <p:sp>
        <p:nvSpPr>
          <p:cNvPr id="64" name="TextBox 63">
            <a:extLst>
              <a:ext uri="{FF2B5EF4-FFF2-40B4-BE49-F238E27FC236}">
                <a16:creationId xmlns:a16="http://schemas.microsoft.com/office/drawing/2014/main" id="{E5D09353-25C1-122E-DC56-8758F147791E}"/>
              </a:ext>
            </a:extLst>
          </p:cNvPr>
          <p:cNvSpPr txBox="1"/>
          <p:nvPr/>
        </p:nvSpPr>
        <p:spPr>
          <a:xfrm>
            <a:off x="3157503" y="4967089"/>
            <a:ext cx="3222568" cy="1554480"/>
          </a:xfrm>
          <a:prstGeom prst="rect">
            <a:avLst/>
          </a:prstGeom>
          <a:solidFill>
            <a:srgbClr val="FAFAC8"/>
          </a:solidFill>
          <a:ln w="19050">
            <a:solidFill>
              <a:schemeClr val="tx1"/>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txBody>
          <a:bodyPr wrap="square"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Arial"/>
                <a:ea typeface="+mn-ea"/>
                <a:cs typeface="+mn-cs"/>
              </a:rPr>
              <a:t>AOC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sng" strike="noStrike" kern="1200" cap="none" spc="0" normalizeH="0" baseline="0" noProof="0">
                <a:ln>
                  <a:noFill/>
                </a:ln>
                <a:solidFill>
                  <a:prstClr val="black"/>
                </a:solidFill>
                <a:effectLst/>
                <a:uLnTx/>
                <a:uFillTx/>
                <a:latin typeface="Arial"/>
                <a:ea typeface="+mn-ea"/>
                <a:cs typeface="+mn-cs"/>
              </a:rPr>
              <a:t>Purpose</a:t>
            </a:r>
            <a:r>
              <a:rPr kumimoji="0" lang="en-US" sz="1100" b="1" i="0" u="none" strike="noStrike" kern="1200" cap="none" spc="0" normalizeH="0" baseline="0" noProof="0">
                <a:ln>
                  <a:noFill/>
                </a:ln>
                <a:solidFill>
                  <a:prstClr val="black"/>
                </a:solidFill>
                <a:effectLst/>
                <a:uLnTx/>
                <a:uFillTx/>
                <a:latin typeface="Arial"/>
                <a:ea typeface="+mn-ea"/>
                <a:cs typeface="+mn-cs"/>
              </a:rPr>
              <a:t>:</a:t>
            </a:r>
            <a:r>
              <a:rPr kumimoji="0" lang="en-US" sz="1100" b="0" i="0" u="none" strike="noStrike" kern="1200" cap="none" spc="0" normalizeH="0" baseline="0" noProof="0">
                <a:ln>
                  <a:noFill/>
                </a:ln>
                <a:solidFill>
                  <a:prstClr val="black"/>
                </a:solidFill>
                <a:effectLst/>
                <a:uLnTx/>
                <a:uFillTx/>
                <a:latin typeface="Arial"/>
                <a:ea typeface="+mn-ea"/>
                <a:cs typeface="+mn-cs"/>
              </a:rPr>
              <a:t> C</a:t>
            </a:r>
            <a:r>
              <a:rPr kumimoji="0" lang="en-US" sz="1100" b="0" i="0" u="none" strike="noStrike" kern="1200" cap="none" spc="0" normalizeH="0" baseline="0" noProof="0" err="1">
                <a:ln>
                  <a:noFill/>
                </a:ln>
                <a:solidFill>
                  <a:prstClr val="black"/>
                </a:solidFill>
                <a:effectLst/>
                <a:uLnTx/>
                <a:uFillTx/>
                <a:latin typeface="Arial"/>
                <a:ea typeface="+mn-ea"/>
                <a:cs typeface="+mn-cs"/>
              </a:rPr>
              <a:t>redentials</a:t>
            </a:r>
            <a:r>
              <a:rPr kumimoji="0" lang="en-US" sz="1100" b="0" i="0" u="none" strike="noStrike" kern="1200" cap="none" spc="0" normalizeH="0" baseline="0" noProof="0">
                <a:ln>
                  <a:noFill/>
                </a:ln>
                <a:solidFill>
                  <a:prstClr val="black"/>
                </a:solidFill>
                <a:effectLst/>
                <a:uLnTx/>
                <a:uFillTx/>
                <a:latin typeface="Arial"/>
                <a:ea typeface="+mn-ea"/>
                <a:cs typeface="+mn-cs"/>
              </a:rPr>
              <a:t> basic branch f</a:t>
            </a:r>
            <a:r>
              <a:rPr kumimoji="0" lang="en-US" sz="1100" b="0" i="0" u="none" strike="noStrike" kern="1200" cap="none" spc="0" normalizeH="0" baseline="0" noProof="0" err="1">
                <a:ln>
                  <a:noFill/>
                </a:ln>
                <a:solidFill>
                  <a:prstClr val="black"/>
                </a:solidFill>
                <a:effectLst/>
                <a:uLnTx/>
                <a:uFillTx/>
                <a:latin typeface="Arial"/>
                <a:ea typeface="+mn-ea"/>
                <a:cs typeface="+mn-cs"/>
              </a:rPr>
              <a:t>ield</a:t>
            </a:r>
            <a:r>
              <a:rPr kumimoji="0" lang="en-US" sz="1100" b="0" i="0" u="none" strike="noStrike" kern="1200" cap="none" spc="0" normalizeH="0" baseline="0" noProof="0">
                <a:ln>
                  <a:noFill/>
                </a:ln>
                <a:solidFill>
                  <a:prstClr val="black"/>
                </a:solidFill>
                <a:effectLst/>
                <a:uLnTx/>
                <a:uFillTx/>
                <a:latin typeface="Arial"/>
                <a:ea typeface="+mn-ea"/>
                <a:cs typeface="+mn-cs"/>
              </a:rPr>
              <a:t> grade o</a:t>
            </a:r>
            <a:r>
              <a:rPr kumimoji="0" lang="en-US" sz="1100" b="0" i="0" u="none" strike="noStrike" kern="1200" cap="none" spc="0" normalizeH="0" baseline="0" noProof="0" err="1">
                <a:ln>
                  <a:noFill/>
                </a:ln>
                <a:solidFill>
                  <a:prstClr val="black"/>
                </a:solidFill>
                <a:effectLst/>
                <a:uLnTx/>
                <a:uFillTx/>
                <a:latin typeface="Arial"/>
                <a:ea typeface="+mn-ea"/>
                <a:cs typeface="+mn-cs"/>
              </a:rPr>
              <a:t>fficers</a:t>
            </a:r>
            <a:r>
              <a:rPr kumimoji="0" lang="en-US" sz="1100" b="0" i="0" u="none" strike="noStrike" kern="1200" cap="none" spc="0" normalizeH="0" baseline="0" noProof="0">
                <a:ln>
                  <a:noFill/>
                </a:ln>
                <a:solidFill>
                  <a:prstClr val="black"/>
                </a:solidFill>
                <a:effectLst/>
                <a:uLnTx/>
                <a:uFillTx/>
                <a:latin typeface="Arial"/>
                <a:ea typeface="+mn-ea"/>
                <a:cs typeface="+mn-cs"/>
              </a:rPr>
              <a:t> to serve on general staffs and lead battalion and brigade-sized units in the execution of Multidomain Operations guided by mission command philosophy in joint, interagency, intergovernmental, and multinational environments.</a:t>
            </a:r>
          </a:p>
        </p:txBody>
      </p:sp>
      <p:sp>
        <p:nvSpPr>
          <p:cNvPr id="65" name="TextBox 64">
            <a:extLst>
              <a:ext uri="{FF2B5EF4-FFF2-40B4-BE49-F238E27FC236}">
                <a16:creationId xmlns:a16="http://schemas.microsoft.com/office/drawing/2014/main" id="{BB1429BF-E8C3-A611-9B62-A59C726FDECA}"/>
              </a:ext>
            </a:extLst>
          </p:cNvPr>
          <p:cNvSpPr txBox="1"/>
          <p:nvPr/>
        </p:nvSpPr>
        <p:spPr>
          <a:xfrm>
            <a:off x="1200" y="4967089"/>
            <a:ext cx="3152230" cy="1554480"/>
          </a:xfrm>
          <a:prstGeom prst="rect">
            <a:avLst/>
          </a:prstGeom>
          <a:solidFill>
            <a:srgbClr val="FAFAC8"/>
          </a:solidFill>
          <a:ln w="19050">
            <a:solidFill>
              <a:schemeClr val="tx1"/>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txBody>
          <a:bodyPr wrap="square"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prstClr val="black"/>
                </a:solidFill>
                <a:effectLst/>
                <a:uLnTx/>
                <a:uFillTx/>
                <a:latin typeface="Arial"/>
                <a:ea typeface="+mn-ea"/>
                <a:cs typeface="+mn-cs"/>
              </a:rPr>
              <a:t>Common Core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sng" strike="noStrike" kern="1200" cap="none" spc="0" normalizeH="0" baseline="0" noProof="0">
                <a:ln>
                  <a:noFill/>
                </a:ln>
                <a:solidFill>
                  <a:prstClr val="black"/>
                </a:solidFill>
                <a:effectLst/>
                <a:uLnTx/>
                <a:uFillTx/>
                <a:latin typeface="Arial"/>
                <a:ea typeface="+mn-ea"/>
                <a:cs typeface="+mn-cs"/>
              </a:rPr>
              <a:t>Purpose</a:t>
            </a:r>
            <a:r>
              <a:rPr kumimoji="0" lang="en-US" sz="1100" b="1" i="0" u="none" strike="noStrike" kern="1200" cap="none" spc="0" normalizeH="0" baseline="0" noProof="0">
                <a:ln>
                  <a:noFill/>
                </a:ln>
                <a:solidFill>
                  <a:prstClr val="black"/>
                </a:solidFill>
                <a:effectLst/>
                <a:uLnTx/>
                <a:uFillTx/>
                <a:latin typeface="Arial"/>
                <a:ea typeface="+mn-ea"/>
                <a:cs typeface="+mn-cs"/>
              </a:rPr>
              <a:t>:</a:t>
            </a:r>
            <a:r>
              <a:rPr kumimoji="0" lang="en-US" sz="1100" b="0" i="0" u="none" strike="noStrike" kern="1200" cap="none" spc="0" normalizeH="0" baseline="0" noProof="0">
                <a:ln>
                  <a:noFill/>
                </a:ln>
                <a:solidFill>
                  <a:prstClr val="black"/>
                </a:solidFill>
                <a:effectLst/>
                <a:uLnTx/>
                <a:uFillTx/>
                <a:latin typeface="Arial"/>
                <a:ea typeface="+mn-ea"/>
                <a:cs typeface="+mn-cs"/>
              </a:rPr>
              <a:t> To educate and train field grade leaders to serve as staff officers and commanders with the ability to build teams, lead organizations and integrate Multidomain Operations with joint, interagency, intergovernmental, and multinational partners in complex and uncertain environments. </a:t>
            </a:r>
          </a:p>
        </p:txBody>
      </p:sp>
      <p:sp>
        <p:nvSpPr>
          <p:cNvPr id="66" name="Rectangle 65">
            <a:extLst>
              <a:ext uri="{FF2B5EF4-FFF2-40B4-BE49-F238E27FC236}">
                <a16:creationId xmlns:a16="http://schemas.microsoft.com/office/drawing/2014/main" id="{08B9B1BB-FB53-1582-97E6-F611D391CD9B}"/>
              </a:ext>
            </a:extLst>
          </p:cNvPr>
          <p:cNvSpPr/>
          <p:nvPr/>
        </p:nvSpPr>
        <p:spPr>
          <a:xfrm>
            <a:off x="9576623" y="772449"/>
            <a:ext cx="2594457" cy="1538883"/>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200" b="1" i="1"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Joint Learning Areas (JLA)</a:t>
            </a:r>
          </a:p>
          <a:p>
            <a:pPr marL="0" marR="0" lvl="0" indent="0" algn="l" defTabSz="914400" rtl="0" eaLnBrk="1" fontAlgn="base" latinLnBrk="0" hangingPunct="1">
              <a:lnSpc>
                <a:spcPct val="100000"/>
              </a:lnSpc>
              <a:spcBef>
                <a:spcPts val="0"/>
              </a:spcBef>
              <a:spcAft>
                <a:spcPct val="0"/>
              </a:spcAft>
              <a:buClrTx/>
              <a:buSzTx/>
              <a:buFontTx/>
              <a:buNone/>
              <a:tabLst/>
              <a:defRPr/>
            </a:pP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JLA #1: Strategic Thinking and Communications</a:t>
            </a:r>
          </a:p>
          <a:p>
            <a:pPr marL="0" marR="0" lvl="0" indent="0" algn="l" defTabSz="914400" rtl="0" eaLnBrk="1" fontAlgn="base" latinLnBrk="0" hangingPunct="1">
              <a:lnSpc>
                <a:spcPct val="100000"/>
              </a:lnSpc>
              <a:spcBef>
                <a:spcPts val="0"/>
              </a:spcBef>
              <a:spcAft>
                <a:spcPct val="0"/>
              </a:spcAft>
              <a:buClrTx/>
              <a:buSzTx/>
              <a:buFontTx/>
              <a:buNone/>
              <a:tabLst/>
              <a:defRPr/>
            </a:pP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JLA #2: The P</a:t>
            </a:r>
            <a:r>
              <a:rPr kumimoji="0" lang="en-US" sz="1000" b="0" i="0" u="none" strike="noStrike" kern="1200" cap="none" spc="0" normalizeH="0" baseline="0" noProof="0" err="1">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rofession</a:t>
            </a: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 of Arms</a:t>
            </a:r>
          </a:p>
          <a:p>
            <a:pPr marL="0" marR="0" lvl="0" indent="0" algn="l" defTabSz="914400" rtl="0" eaLnBrk="1" fontAlgn="base" latinLnBrk="0" hangingPunct="1">
              <a:lnSpc>
                <a:spcPct val="100000"/>
              </a:lnSpc>
              <a:spcBef>
                <a:spcPts val="0"/>
              </a:spcBef>
              <a:spcAft>
                <a:spcPct val="0"/>
              </a:spcAft>
              <a:buClrTx/>
              <a:buSzTx/>
              <a:buFontTx/>
              <a:buNone/>
              <a:tabLst/>
              <a:defRPr/>
            </a:pP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JLA #3: The Continuum of Competition, Conflict, and War</a:t>
            </a:r>
          </a:p>
          <a:p>
            <a:pPr marL="0" marR="0" lvl="0" indent="0" algn="l" defTabSz="914400" rtl="0" eaLnBrk="1" fontAlgn="base" latinLnBrk="0" hangingPunct="1">
              <a:lnSpc>
                <a:spcPct val="100000"/>
              </a:lnSpc>
              <a:spcBef>
                <a:spcPts val="0"/>
              </a:spcBef>
              <a:spcAft>
                <a:spcPct val="0"/>
              </a:spcAft>
              <a:buClrTx/>
              <a:buSzTx/>
              <a:buFontTx/>
              <a:buNone/>
              <a:tabLst/>
              <a:defRPr/>
            </a:pP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JLA #4: The Security Environment</a:t>
            </a:r>
          </a:p>
          <a:p>
            <a:pPr marL="0" marR="0" lvl="0" indent="0" algn="l" defTabSz="914400" rtl="0" eaLnBrk="1" fontAlgn="base" latinLnBrk="0" hangingPunct="1">
              <a:lnSpc>
                <a:spcPct val="100000"/>
              </a:lnSpc>
              <a:spcBef>
                <a:spcPts val="0"/>
              </a:spcBef>
              <a:spcAft>
                <a:spcPct val="0"/>
              </a:spcAft>
              <a:buClrTx/>
              <a:buSzTx/>
              <a:buFontTx/>
              <a:buNone/>
              <a:tabLst/>
              <a:defRPr/>
            </a:pP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JLA #5: Strategy and Joint Planning</a:t>
            </a:r>
          </a:p>
          <a:p>
            <a:pPr marL="0" marR="0" lvl="0" indent="0" algn="l" defTabSz="914400" rtl="0" eaLnBrk="1" fontAlgn="base" latinLnBrk="0" hangingPunct="1">
              <a:lnSpc>
                <a:spcPct val="100000"/>
              </a:lnSpc>
              <a:spcBef>
                <a:spcPts val="0"/>
              </a:spcBef>
              <a:spcAft>
                <a:spcPct val="0"/>
              </a:spcAft>
              <a:buClrTx/>
              <a:buSzTx/>
              <a:buFontTx/>
              <a:buNone/>
              <a:tabLst/>
              <a:defRPr/>
            </a:pP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JLA #6: Globally Integrated Operations</a:t>
            </a:r>
          </a:p>
        </p:txBody>
      </p:sp>
      <p:sp>
        <p:nvSpPr>
          <p:cNvPr id="67" name="Rectangle 66">
            <a:extLst>
              <a:ext uri="{FF2B5EF4-FFF2-40B4-BE49-F238E27FC236}">
                <a16:creationId xmlns:a16="http://schemas.microsoft.com/office/drawing/2014/main" id="{15DC8C1B-1AA3-C73F-8406-4758918F8455}"/>
              </a:ext>
            </a:extLst>
          </p:cNvPr>
          <p:cNvSpPr/>
          <p:nvPr/>
        </p:nvSpPr>
        <p:spPr>
          <a:xfrm>
            <a:off x="9576623" y="4698664"/>
            <a:ext cx="2594457" cy="1846659"/>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200" b="1" i="1"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Program Learning Outcomes (PLO)</a:t>
            </a:r>
          </a:p>
          <a:p>
            <a:pPr marL="0" marR="0" lvl="0" indent="0" algn="l" defTabSz="914400" rtl="0" eaLnBrk="1" fontAlgn="base" latinLnBrk="0" hangingPunct="1">
              <a:lnSpc>
                <a:spcPct val="100000"/>
              </a:lnSpc>
              <a:spcBef>
                <a:spcPts val="0"/>
              </a:spcBef>
              <a:spcAft>
                <a:spcPct val="0"/>
              </a:spcAft>
              <a:buClrTx/>
              <a:buSzTx/>
              <a:buFontTx/>
              <a:buNone/>
              <a:tabLst/>
              <a:defRPr/>
            </a:pP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PLO #1: Strategic Thinking and Communications</a:t>
            </a:r>
          </a:p>
          <a:p>
            <a:pPr marL="0" marR="0" lvl="0" indent="0" algn="l" defTabSz="914400" rtl="0" eaLnBrk="1" fontAlgn="base" latinLnBrk="0" hangingPunct="1">
              <a:lnSpc>
                <a:spcPct val="100000"/>
              </a:lnSpc>
              <a:spcBef>
                <a:spcPts val="0"/>
              </a:spcBef>
              <a:spcAft>
                <a:spcPct val="0"/>
              </a:spcAft>
              <a:buClrTx/>
              <a:buSzTx/>
              <a:buFontTx/>
              <a:buNone/>
              <a:tabLst/>
              <a:defRPr/>
            </a:pP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PLO #2: The P</a:t>
            </a:r>
            <a:r>
              <a:rPr kumimoji="0" lang="en-US" sz="1000" b="0" i="0" u="none" strike="noStrike" kern="1200" cap="none" spc="0" normalizeH="0" baseline="0" noProof="0" err="1">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rofession</a:t>
            </a: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 of Arms</a:t>
            </a:r>
          </a:p>
          <a:p>
            <a:pPr marL="0" marR="0" lvl="0" indent="0" algn="l" defTabSz="914400" rtl="0" eaLnBrk="1" fontAlgn="base" latinLnBrk="0" hangingPunct="1">
              <a:lnSpc>
                <a:spcPct val="100000"/>
              </a:lnSpc>
              <a:spcBef>
                <a:spcPts val="0"/>
              </a:spcBef>
              <a:spcAft>
                <a:spcPct val="0"/>
              </a:spcAft>
              <a:buClrTx/>
              <a:buSzTx/>
              <a:buFontTx/>
              <a:buNone/>
              <a:tabLst/>
              <a:defRPr/>
            </a:pP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PLO #3: The Continuum of Competition, Conflict, and War</a:t>
            </a:r>
          </a:p>
          <a:p>
            <a:pPr marL="0" marR="0" lvl="0" indent="0" algn="l" defTabSz="914400" rtl="0" eaLnBrk="1" fontAlgn="base" latinLnBrk="0" hangingPunct="1">
              <a:lnSpc>
                <a:spcPct val="100000"/>
              </a:lnSpc>
              <a:spcBef>
                <a:spcPts val="0"/>
              </a:spcBef>
              <a:spcAft>
                <a:spcPct val="0"/>
              </a:spcAft>
              <a:buClrTx/>
              <a:buSzTx/>
              <a:buFontTx/>
              <a:buNone/>
              <a:tabLst/>
              <a:defRPr/>
            </a:pP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PLO #4: The Security Environment</a:t>
            </a:r>
          </a:p>
          <a:p>
            <a:pPr marL="0" marR="0" lvl="0" indent="0" algn="l" defTabSz="914400" rtl="0" eaLnBrk="1" fontAlgn="base" latinLnBrk="0" hangingPunct="1">
              <a:lnSpc>
                <a:spcPct val="100000"/>
              </a:lnSpc>
              <a:spcBef>
                <a:spcPts val="0"/>
              </a:spcBef>
              <a:spcAft>
                <a:spcPct val="0"/>
              </a:spcAft>
              <a:buClrTx/>
              <a:buSzTx/>
              <a:buFontTx/>
              <a:buNone/>
              <a:tabLst/>
              <a:defRPr/>
            </a:pP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PLO #5: Strategy and Joint Planning</a:t>
            </a:r>
          </a:p>
          <a:p>
            <a:pPr marL="0" marR="0" lvl="0" indent="0" algn="l" defTabSz="914400" rtl="0" eaLnBrk="1" fontAlgn="base" latinLnBrk="0" hangingPunct="1">
              <a:lnSpc>
                <a:spcPct val="100000"/>
              </a:lnSpc>
              <a:spcBef>
                <a:spcPts val="0"/>
              </a:spcBef>
              <a:spcAft>
                <a:spcPct val="0"/>
              </a:spcAft>
              <a:buClrTx/>
              <a:buSzTx/>
              <a:buFontTx/>
              <a:buNone/>
              <a:tabLst/>
              <a:defRPr/>
            </a:pP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PLO #6: Multidomain Operations in the Context of Globally Integrated Operations</a:t>
            </a:r>
          </a:p>
        </p:txBody>
      </p:sp>
      <p:sp>
        <p:nvSpPr>
          <p:cNvPr id="69" name="TextBox 68">
            <a:extLst>
              <a:ext uri="{FF2B5EF4-FFF2-40B4-BE49-F238E27FC236}">
                <a16:creationId xmlns:a16="http://schemas.microsoft.com/office/drawing/2014/main" id="{42EB0D24-CC28-4FED-EAD1-B54230813B22}"/>
              </a:ext>
            </a:extLst>
          </p:cNvPr>
          <p:cNvSpPr txBox="1"/>
          <p:nvPr/>
        </p:nvSpPr>
        <p:spPr>
          <a:xfrm>
            <a:off x="4193836" y="3919926"/>
            <a:ext cx="86877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black"/>
                </a:solidFill>
                <a:effectLst/>
                <a:uLnTx/>
                <a:uFillTx/>
                <a:latin typeface=" Arial"/>
                <a:ea typeface="+mn-ea"/>
                <a:cs typeface="+mn-cs"/>
              </a:rPr>
              <a:t>German Exchange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black"/>
                </a:solidFill>
                <a:effectLst/>
                <a:uLnTx/>
                <a:uFillTx/>
                <a:latin typeface=" Arial"/>
                <a:ea typeface="+mn-ea"/>
                <a:cs typeface="+mn-cs"/>
              </a:rPr>
              <a:t>(21 Nov – 7 Dec) </a:t>
            </a:r>
          </a:p>
        </p:txBody>
      </p:sp>
      <p:cxnSp>
        <p:nvCxnSpPr>
          <p:cNvPr id="71" name="Straight Arrow Connector 70">
            <a:extLst>
              <a:ext uri="{FF2B5EF4-FFF2-40B4-BE49-F238E27FC236}">
                <a16:creationId xmlns:a16="http://schemas.microsoft.com/office/drawing/2014/main" id="{5082AFB3-4D4C-14C7-B1D5-F92C6144AAE6}"/>
              </a:ext>
            </a:extLst>
          </p:cNvPr>
          <p:cNvCxnSpPr>
            <a:cxnSpLocks/>
          </p:cNvCxnSpPr>
          <p:nvPr/>
        </p:nvCxnSpPr>
        <p:spPr>
          <a:xfrm>
            <a:off x="4273617" y="3935741"/>
            <a:ext cx="716280"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75" name="TextBox 74">
            <a:extLst>
              <a:ext uri="{FF2B5EF4-FFF2-40B4-BE49-F238E27FC236}">
                <a16:creationId xmlns:a16="http://schemas.microsoft.com/office/drawing/2014/main" id="{F854AC2E-D827-F31B-6DB2-F37AFEC7A768}"/>
              </a:ext>
            </a:extLst>
          </p:cNvPr>
          <p:cNvSpPr txBox="1"/>
          <p:nvPr/>
        </p:nvSpPr>
        <p:spPr>
          <a:xfrm>
            <a:off x="6647314" y="3935741"/>
            <a:ext cx="1208189" cy="1846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black"/>
                </a:solidFill>
                <a:effectLst/>
                <a:uLnTx/>
                <a:uFillTx/>
                <a:latin typeface=" Arial"/>
                <a:ea typeface="+mn-ea"/>
                <a:cs typeface="+mn-cs"/>
              </a:rPr>
              <a:t>UK Exchange</a:t>
            </a:r>
          </a:p>
        </p:txBody>
      </p:sp>
      <p:cxnSp>
        <p:nvCxnSpPr>
          <p:cNvPr id="76" name="Straight Arrow Connector 75">
            <a:extLst>
              <a:ext uri="{FF2B5EF4-FFF2-40B4-BE49-F238E27FC236}">
                <a16:creationId xmlns:a16="http://schemas.microsoft.com/office/drawing/2014/main" id="{B141049B-AEB1-B942-B72E-AA23F4916A3F}"/>
              </a:ext>
            </a:extLst>
          </p:cNvPr>
          <p:cNvCxnSpPr>
            <a:cxnSpLocks/>
          </p:cNvCxnSpPr>
          <p:nvPr/>
        </p:nvCxnSpPr>
        <p:spPr>
          <a:xfrm>
            <a:off x="6647314" y="3939891"/>
            <a:ext cx="716280"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77" name="Straight Arrow Connector 76">
            <a:extLst>
              <a:ext uri="{FF2B5EF4-FFF2-40B4-BE49-F238E27FC236}">
                <a16:creationId xmlns:a16="http://schemas.microsoft.com/office/drawing/2014/main" id="{2C7199CC-3A9A-97DA-2DF4-E579D7599ECB}"/>
              </a:ext>
            </a:extLst>
          </p:cNvPr>
          <p:cNvCxnSpPr>
            <a:cxnSpLocks/>
          </p:cNvCxnSpPr>
          <p:nvPr/>
        </p:nvCxnSpPr>
        <p:spPr>
          <a:xfrm>
            <a:off x="7358514" y="3939891"/>
            <a:ext cx="492353"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79" name="TextBox 78">
            <a:extLst>
              <a:ext uri="{FF2B5EF4-FFF2-40B4-BE49-F238E27FC236}">
                <a16:creationId xmlns:a16="http://schemas.microsoft.com/office/drawing/2014/main" id="{9B01B164-9056-0042-0F41-0ECA9F283418}"/>
              </a:ext>
            </a:extLst>
          </p:cNvPr>
          <p:cNvSpPr txBox="1"/>
          <p:nvPr/>
        </p:nvSpPr>
        <p:spPr>
          <a:xfrm>
            <a:off x="6591600" y="4041990"/>
            <a:ext cx="81192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black"/>
                </a:solidFill>
                <a:effectLst/>
                <a:uLnTx/>
                <a:uFillTx/>
                <a:latin typeface=" Arial"/>
                <a:ea typeface="+mn-ea"/>
                <a:cs typeface="+mn-cs"/>
              </a:rPr>
              <a:t>Eagle Owl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black"/>
                </a:solidFill>
                <a:effectLst/>
                <a:uLnTx/>
                <a:uFillTx/>
                <a:latin typeface=" Arial"/>
                <a:ea typeface="+mn-ea"/>
                <a:cs typeface="+mn-cs"/>
              </a:rPr>
              <a:t>(29 Jan – 13 Feb) </a:t>
            </a:r>
          </a:p>
        </p:txBody>
      </p:sp>
      <p:sp>
        <p:nvSpPr>
          <p:cNvPr id="80" name="TextBox 79">
            <a:extLst>
              <a:ext uri="{FF2B5EF4-FFF2-40B4-BE49-F238E27FC236}">
                <a16:creationId xmlns:a16="http://schemas.microsoft.com/office/drawing/2014/main" id="{8CE04072-0A0A-12FA-1987-DB25C42AE11A}"/>
              </a:ext>
            </a:extLst>
          </p:cNvPr>
          <p:cNvSpPr txBox="1"/>
          <p:nvPr/>
        </p:nvSpPr>
        <p:spPr>
          <a:xfrm>
            <a:off x="7205894" y="4041989"/>
            <a:ext cx="81192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black"/>
                </a:solidFill>
                <a:effectLst/>
                <a:uLnTx/>
                <a:uFillTx/>
                <a:latin typeface=" Arial"/>
                <a:ea typeface="+mn-ea"/>
                <a:cs typeface="+mn-cs"/>
              </a:rPr>
              <a:t>Euro Owl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black"/>
                </a:solidFill>
                <a:effectLst/>
                <a:uLnTx/>
                <a:uFillTx/>
                <a:latin typeface=" Arial"/>
                <a:ea typeface="+mn-ea"/>
                <a:cs typeface="+mn-cs"/>
              </a:rPr>
              <a:t>(13-27 Mar) </a:t>
            </a:r>
          </a:p>
        </p:txBody>
      </p:sp>
      <p:cxnSp>
        <p:nvCxnSpPr>
          <p:cNvPr id="81" name="Straight Arrow Connector 80">
            <a:extLst>
              <a:ext uri="{FF2B5EF4-FFF2-40B4-BE49-F238E27FC236}">
                <a16:creationId xmlns:a16="http://schemas.microsoft.com/office/drawing/2014/main" id="{C4FDF1FB-E0F2-6629-7FAE-26EF8B8E82DE}"/>
              </a:ext>
            </a:extLst>
          </p:cNvPr>
          <p:cNvCxnSpPr>
            <a:cxnSpLocks/>
          </p:cNvCxnSpPr>
          <p:nvPr/>
        </p:nvCxnSpPr>
        <p:spPr>
          <a:xfrm>
            <a:off x="8789885" y="3934800"/>
            <a:ext cx="492353"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82" name="TextBox 81">
            <a:extLst>
              <a:ext uri="{FF2B5EF4-FFF2-40B4-BE49-F238E27FC236}">
                <a16:creationId xmlns:a16="http://schemas.microsoft.com/office/drawing/2014/main" id="{5A0F7492-4EB8-B165-8B0A-543C05390F15}"/>
              </a:ext>
            </a:extLst>
          </p:cNvPr>
          <p:cNvSpPr txBox="1"/>
          <p:nvPr/>
        </p:nvSpPr>
        <p:spPr>
          <a:xfrm>
            <a:off x="8608200" y="3922056"/>
            <a:ext cx="8687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black"/>
                </a:solidFill>
                <a:effectLst/>
                <a:uLnTx/>
                <a:uFillTx/>
                <a:latin typeface=" Arial"/>
                <a:ea typeface="+mn-ea"/>
                <a:cs typeface="+mn-cs"/>
              </a:rPr>
              <a:t>UK Exchange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black"/>
                </a:solidFill>
                <a:effectLst/>
                <a:uLnTx/>
                <a:uFillTx/>
                <a:latin typeface=" Arial"/>
                <a:ea typeface="+mn-ea"/>
                <a:cs typeface="+mn-cs"/>
              </a:rPr>
              <a:t>Eagle Owl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black"/>
                </a:solidFill>
                <a:effectLst/>
                <a:uLnTx/>
                <a:uFillTx/>
                <a:latin typeface=" Arial"/>
                <a:ea typeface="+mn-ea"/>
                <a:cs typeface="+mn-cs"/>
              </a:rPr>
              <a:t>(14-28 May) </a:t>
            </a:r>
          </a:p>
        </p:txBody>
      </p:sp>
      <p:cxnSp>
        <p:nvCxnSpPr>
          <p:cNvPr id="30" name="Straight Connector 29">
            <a:extLst>
              <a:ext uri="{FF2B5EF4-FFF2-40B4-BE49-F238E27FC236}">
                <a16:creationId xmlns:a16="http://schemas.microsoft.com/office/drawing/2014/main" id="{49D3D6F6-8DA5-1571-9C24-BCFEBE49C6BE}"/>
              </a:ext>
            </a:extLst>
          </p:cNvPr>
          <p:cNvCxnSpPr>
            <a:cxnSpLocks/>
          </p:cNvCxnSpPr>
          <p:nvPr/>
        </p:nvCxnSpPr>
        <p:spPr>
          <a:xfrm>
            <a:off x="4206051" y="830907"/>
            <a:ext cx="0" cy="3545883"/>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858FB53-EEF8-33E4-10EF-921997BF550C}"/>
              </a:ext>
            </a:extLst>
          </p:cNvPr>
          <p:cNvSpPr/>
          <p:nvPr/>
        </p:nvSpPr>
        <p:spPr>
          <a:xfrm>
            <a:off x="1712468" y="4353043"/>
            <a:ext cx="2491313" cy="166621"/>
          </a:xfrm>
          <a:prstGeom prst="rect">
            <a:avLst/>
          </a:prstGeom>
          <a:solidFill>
            <a:schemeClr val="bg2"/>
          </a:solidFill>
          <a:ln w="19050">
            <a:solidFill>
              <a:srgbClr val="C00000"/>
            </a:solidFill>
            <a:prstDash val="solid"/>
          </a:ln>
          <a:effectLst/>
          <a:scene3d>
            <a:camera prst="orthographicFront">
              <a:rot lat="0" lon="0" rev="0"/>
            </a:camera>
            <a:lightRig rig="balanced" dir="t">
              <a:rot lat="0" lon="0" rev="8700000"/>
            </a:lightRig>
          </a:scene3d>
          <a:sp3d>
            <a:bevelT w="190500" h="38100"/>
          </a:sp3d>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panose="020B0604020202020204" pitchFamily="34" charset="0"/>
                <a:ea typeface="+mn-ea"/>
                <a:cs typeface="Arial" pitchFamily="34" charset="0"/>
              </a:rPr>
              <a:t>     X100 Paper</a:t>
            </a:r>
          </a:p>
        </p:txBody>
      </p:sp>
      <p:sp>
        <p:nvSpPr>
          <p:cNvPr id="2" name="Rectangle 1">
            <a:extLst>
              <a:ext uri="{FF2B5EF4-FFF2-40B4-BE49-F238E27FC236}">
                <a16:creationId xmlns:a16="http://schemas.microsoft.com/office/drawing/2014/main" id="{A8ADF89A-2678-7FD7-EBA8-2E9C89FFC265}"/>
              </a:ext>
            </a:extLst>
          </p:cNvPr>
          <p:cNvSpPr/>
          <p:nvPr/>
        </p:nvSpPr>
        <p:spPr>
          <a:xfrm>
            <a:off x="9601043" y="2349508"/>
            <a:ext cx="2594457" cy="2277547"/>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200" b="1" i="1"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Desired Leader Attributes </a:t>
            </a:r>
          </a:p>
          <a:p>
            <a:pPr marL="169863" marR="0" lvl="0" indent="-169863" algn="l" defTabSz="914400" rtl="0" eaLnBrk="1" fontAlgn="base" latinLnBrk="0" hangingPunct="1">
              <a:lnSpc>
                <a:spcPct val="100000"/>
              </a:lnSpc>
              <a:spcBef>
                <a:spcPts val="0"/>
              </a:spcBef>
              <a:spcAft>
                <a:spcPct val="0"/>
              </a:spcAft>
              <a:buClrTx/>
              <a:buSzTx/>
              <a:buFontTx/>
              <a:buAutoNum type="arabicPeriod"/>
              <a:tabLst/>
              <a:defRPr/>
            </a:pP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Understand the security environment and contributions of all instruments of national power.</a:t>
            </a:r>
          </a:p>
          <a:p>
            <a:pPr marL="169863" marR="0" lvl="0" indent="-169863" algn="l" defTabSz="914400" rtl="0" eaLnBrk="1" fontAlgn="base" latinLnBrk="0" hangingPunct="1">
              <a:lnSpc>
                <a:spcPct val="100000"/>
              </a:lnSpc>
              <a:spcBef>
                <a:spcPts val="0"/>
              </a:spcBef>
              <a:spcAft>
                <a:spcPct val="0"/>
              </a:spcAft>
              <a:buClrTx/>
              <a:buSzTx/>
              <a:buFontTx/>
              <a:buAutoNum type="arabicPeriod"/>
              <a:tabLst/>
              <a:defRPr/>
            </a:pP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Respond to surprise and uncertainty.</a:t>
            </a:r>
          </a:p>
          <a:p>
            <a:pPr marL="169863" marR="0" lvl="0" indent="-169863" algn="l" defTabSz="914400" rtl="0" eaLnBrk="1" fontAlgn="base" latinLnBrk="0" hangingPunct="1">
              <a:lnSpc>
                <a:spcPct val="100000"/>
              </a:lnSpc>
              <a:spcBef>
                <a:spcPts val="0"/>
              </a:spcBef>
              <a:spcAft>
                <a:spcPct val="0"/>
              </a:spcAft>
              <a:buClrTx/>
              <a:buSzTx/>
              <a:buFontTx/>
              <a:buAutoNum type="arabicPeriod"/>
              <a:tabLst/>
              <a:defRPr/>
            </a:pP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Recognize change and lead transitions.</a:t>
            </a:r>
          </a:p>
          <a:p>
            <a:pPr marL="169863" marR="0" lvl="0" indent="-169863" algn="l" defTabSz="914400" rtl="0" eaLnBrk="1" fontAlgn="base" latinLnBrk="0" hangingPunct="1">
              <a:lnSpc>
                <a:spcPct val="100000"/>
              </a:lnSpc>
              <a:spcBef>
                <a:spcPts val="0"/>
              </a:spcBef>
              <a:spcAft>
                <a:spcPct val="0"/>
              </a:spcAft>
              <a:buClrTx/>
              <a:buSzTx/>
              <a:buFontTx/>
              <a:buAutoNum type="arabicPeriod"/>
              <a:tabLst/>
              <a:defRPr/>
            </a:pP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Operate on intent through trust, empowerment, and understanding.</a:t>
            </a:r>
          </a:p>
          <a:p>
            <a:pPr marL="169863" marR="0" lvl="0" indent="-169863" algn="l" defTabSz="914400" rtl="0" eaLnBrk="1" fontAlgn="base" latinLnBrk="0" hangingPunct="1">
              <a:lnSpc>
                <a:spcPct val="100000"/>
              </a:lnSpc>
              <a:spcBef>
                <a:spcPts val="0"/>
              </a:spcBef>
              <a:spcAft>
                <a:spcPct val="0"/>
              </a:spcAft>
              <a:buClrTx/>
              <a:buSzTx/>
              <a:buFontTx/>
              <a:buAutoNum type="arabicPeriod"/>
              <a:tabLst/>
              <a:defRPr/>
            </a:pP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Make ethical decisions based on shared values of the profession of arms.</a:t>
            </a:r>
          </a:p>
          <a:p>
            <a:pPr marL="169863" marR="0" lvl="0" indent="-169863" algn="l" defTabSz="914400" rtl="0" eaLnBrk="1" fontAlgn="base" latinLnBrk="0" hangingPunct="1">
              <a:lnSpc>
                <a:spcPct val="100000"/>
              </a:lnSpc>
              <a:spcBef>
                <a:spcPts val="0"/>
              </a:spcBef>
              <a:spcAft>
                <a:spcPct val="0"/>
              </a:spcAft>
              <a:buClrTx/>
              <a:buSzTx/>
              <a:buFontTx/>
              <a:buAutoNum type="arabicPeriod"/>
              <a:tabLst/>
              <a:defRPr/>
            </a:pPr>
            <a:r>
              <a:rPr kumimoji="0" lang="en-US" sz="1000" b="0" i="0" u="none" strike="noStrike" kern="1200" cap="none" spc="0" normalizeH="0" baseline="0" noProof="0">
                <a:ln w="1905"/>
                <a:solidFill>
                  <a:prstClr val="black"/>
                </a:solidFill>
                <a:effectLst>
                  <a:innerShdw blurRad="69850" dist="43180" dir="5400000">
                    <a:srgbClr val="000000">
                      <a:alpha val="65000"/>
                    </a:srgbClr>
                  </a:innerShdw>
                </a:effectLst>
                <a:uLnTx/>
                <a:uFillTx/>
                <a:latin typeface="Arial" panose="020B0604020202020204" pitchFamily="34" charset="0"/>
                <a:ea typeface="+mn-ea"/>
                <a:cs typeface="+mn-cs"/>
              </a:rPr>
              <a:t>Think critically and strategically in applying joint warfighting principles and concepts to joint operations.</a:t>
            </a:r>
          </a:p>
        </p:txBody>
      </p:sp>
      <p:sp>
        <p:nvSpPr>
          <p:cNvPr id="7" name="Star: 5 Points 6">
            <a:extLst>
              <a:ext uri="{FF2B5EF4-FFF2-40B4-BE49-F238E27FC236}">
                <a16:creationId xmlns:a16="http://schemas.microsoft.com/office/drawing/2014/main" id="{0A80D179-44F9-3B48-12D3-D4C25EAA531D}"/>
              </a:ext>
            </a:extLst>
          </p:cNvPr>
          <p:cNvSpPr/>
          <p:nvPr/>
        </p:nvSpPr>
        <p:spPr>
          <a:xfrm>
            <a:off x="4719079" y="4380990"/>
            <a:ext cx="147348" cy="133344"/>
          </a:xfrm>
          <a:prstGeom prst="star5">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DCFC2BFE-D423-0C03-3E20-EE6225597668}"/>
              </a:ext>
            </a:extLst>
          </p:cNvPr>
          <p:cNvSpPr txBox="1"/>
          <p:nvPr/>
        </p:nvSpPr>
        <p:spPr>
          <a:xfrm>
            <a:off x="4344777" y="4539349"/>
            <a:ext cx="86877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black"/>
                </a:solidFill>
                <a:effectLst/>
                <a:uLnTx/>
                <a:uFillTx/>
                <a:latin typeface=" Arial"/>
                <a:ea typeface="+mn-ea"/>
                <a:cs typeface="+mn-cs"/>
              </a:rPr>
              <a:t>X100 Paper Due Date: 4 Dec</a:t>
            </a:r>
          </a:p>
        </p:txBody>
      </p:sp>
      <p:sp>
        <p:nvSpPr>
          <p:cNvPr id="13" name="Star: 5 Points 12">
            <a:extLst>
              <a:ext uri="{FF2B5EF4-FFF2-40B4-BE49-F238E27FC236}">
                <a16:creationId xmlns:a16="http://schemas.microsoft.com/office/drawing/2014/main" id="{A0039F11-053D-3146-EE55-FD9CDC83CB6C}"/>
              </a:ext>
            </a:extLst>
          </p:cNvPr>
          <p:cNvSpPr/>
          <p:nvPr/>
        </p:nvSpPr>
        <p:spPr>
          <a:xfrm>
            <a:off x="7972435" y="4399547"/>
            <a:ext cx="147348" cy="133344"/>
          </a:xfrm>
          <a:prstGeom prst="star5">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TextBox 13">
            <a:extLst>
              <a:ext uri="{FF2B5EF4-FFF2-40B4-BE49-F238E27FC236}">
                <a16:creationId xmlns:a16="http://schemas.microsoft.com/office/drawing/2014/main" id="{79149C4F-A345-E516-F1AF-7E2CCF147C7E}"/>
              </a:ext>
            </a:extLst>
          </p:cNvPr>
          <p:cNvSpPr txBox="1"/>
          <p:nvPr/>
        </p:nvSpPr>
        <p:spPr>
          <a:xfrm>
            <a:off x="7615106" y="4557006"/>
            <a:ext cx="86877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black"/>
                </a:solidFill>
                <a:effectLst/>
                <a:uLnTx/>
                <a:uFillTx/>
                <a:latin typeface=" Arial"/>
                <a:ea typeface="+mn-ea"/>
                <a:cs typeface="+mn-cs"/>
              </a:rPr>
              <a:t>X200 Execution Window</a:t>
            </a:r>
          </a:p>
        </p:txBody>
      </p:sp>
    </p:spTree>
    <p:extLst>
      <p:ext uri="{BB962C8B-B14F-4D97-AF65-F5344CB8AC3E}">
        <p14:creationId xmlns:p14="http://schemas.microsoft.com/office/powerpoint/2010/main" val="1752309668"/>
      </p:ext>
    </p:extLst>
  </p:cSld>
  <p:clrMapOvr>
    <a:masterClrMapping/>
  </p:clrMapOvr>
</p:sld>
</file>

<file path=ppt/theme/theme1.xml><?xml version="1.0" encoding="utf-8"?>
<a:theme xmlns:a="http://schemas.openxmlformats.org/drawingml/2006/main" name="2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aaf4f6f8-3a94-4e90-ae26-92e84e038699">
      <Terms xmlns="http://schemas.microsoft.com/office/infopath/2007/PartnerControls"/>
    </lcf76f155ced4ddcb4097134ff3c332f>
    <TaxCatchAll xmlns="bbdc5a53-fce7-426e-9943-32f2b423a7c5" xsi:nil="true"/>
    <Title0 xmlns="aaf4f6f8-3a94-4e90-ae26-92e84e038699" xsi:nil="true"/>
    <Published xmlns="aaf4f6f8-3a94-4e90-ae26-92e84e03869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AB9730ACA9A0C40B07904BDE87CD9DE" ma:contentTypeVersion="13" ma:contentTypeDescription="Create a new document." ma:contentTypeScope="" ma:versionID="1745a95ac66be79cb82e171e14e9efc1">
  <xsd:schema xmlns:xsd="http://www.w3.org/2001/XMLSchema" xmlns:xs="http://www.w3.org/2001/XMLSchema" xmlns:p="http://schemas.microsoft.com/office/2006/metadata/properties" xmlns:ns1="http://schemas.microsoft.com/sharepoint/v3" xmlns:ns2="aaf4f6f8-3a94-4e90-ae26-92e84e038699" xmlns:ns3="bbdc5a53-fce7-426e-9943-32f2b423a7c5" targetNamespace="http://schemas.microsoft.com/office/2006/metadata/properties" ma:root="true" ma:fieldsID="0e23caa624c09a62c8598baaaf9bbebb" ns1:_="" ns2:_="" ns3:_="">
    <xsd:import namespace="http://schemas.microsoft.com/sharepoint/v3"/>
    <xsd:import namespace="aaf4f6f8-3a94-4e90-ae26-92e84e038699"/>
    <xsd:import namespace="bbdc5a53-fce7-426e-9943-32f2b423a7c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1:_ip_UnifiedCompliancePolicyProperties" minOccurs="0"/>
                <xsd:element ref="ns1:_ip_UnifiedCompliancePolicyUIAction" minOccurs="0"/>
                <xsd:element ref="ns2:Title0" minOccurs="0"/>
                <xsd:element ref="ns2:Publish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af4f6f8-3a94-4e90-ae26-92e84e0386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c874fec-6985-468d-9a86-0194f6fd86d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Title0" ma:index="19" nillable="true" ma:displayName="Title " ma:format="Dropdown" ma:internalName="Title0">
      <xsd:simpleType>
        <xsd:restriction base="dms:Note">
          <xsd:maxLength value="255"/>
        </xsd:restriction>
      </xsd:simpleType>
    </xsd:element>
    <xsd:element name="Published" ma:index="20" nillable="true" ma:displayName="Published" ma:format="DateOnly" ma:internalName="Published">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bbdc5a53-fce7-426e-9943-32f2b423a7c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d36bc54-7be5-4869-88b9-8aebf49d6308}" ma:internalName="TaxCatchAll" ma:showField="CatchAllData" ma:web="bbdc5a53-fce7-426e-9943-32f2b423a7c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2F596A-1894-480D-B11C-3D81E42DD285}">
  <ds:schemaRefs>
    <ds:schemaRef ds:uri="http://schemas.microsoft.com/office/2006/metadata/properties"/>
    <ds:schemaRef ds:uri="http://schemas.microsoft.com/office/infopath/2007/PartnerControls"/>
    <ds:schemaRef ds:uri="http://schemas.microsoft.com/sharepoint/v3"/>
    <ds:schemaRef ds:uri="aaf4f6f8-3a94-4e90-ae26-92e84e038699"/>
    <ds:schemaRef ds:uri="bbdc5a53-fce7-426e-9943-32f2b423a7c5"/>
  </ds:schemaRefs>
</ds:datastoreItem>
</file>

<file path=customXml/itemProps2.xml><?xml version="1.0" encoding="utf-8"?>
<ds:datastoreItem xmlns:ds="http://schemas.openxmlformats.org/officeDocument/2006/customXml" ds:itemID="{D995B826-6292-40CE-815F-6F735E2DEF3E}">
  <ds:schemaRefs>
    <ds:schemaRef ds:uri="http://schemas.microsoft.com/sharepoint/v3/contenttype/forms"/>
  </ds:schemaRefs>
</ds:datastoreItem>
</file>

<file path=customXml/itemProps3.xml><?xml version="1.0" encoding="utf-8"?>
<ds:datastoreItem xmlns:ds="http://schemas.openxmlformats.org/officeDocument/2006/customXml" ds:itemID="{95824D94-03E6-4090-A22F-B271EA09D2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af4f6f8-3a94-4e90-ae26-92e84e038699"/>
    <ds:schemaRef ds:uri="bbdc5a53-fce7-426e-9943-32f2b423a7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54eecc5-e26c-4620-b240-5a8bb326c33d}" enabled="1" method="Privileged" siteId="{fae6d70f-954b-4811-92b6-0530d6f84c43}" contentBits="0" removed="0"/>
</clbl:labelList>
</file>

<file path=docProps/app.xml><?xml version="1.0" encoding="utf-8"?>
<Properties xmlns="http://schemas.openxmlformats.org/officeDocument/2006/extended-properties" xmlns:vt="http://schemas.openxmlformats.org/officeDocument/2006/docPropsVTypes">
  <TotalTime>0</TotalTime>
  <Words>617</Words>
  <Application>Microsoft Office PowerPoint</Application>
  <PresentationFormat>Widescreen</PresentationFormat>
  <Paragraphs>151</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2_Office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Pitkin, Ian C LTC USARMY AU (USA)</dc:creator>
  <cp:lastModifiedBy>Pitkin, Ian C LTC USARMY AU (USA)</cp:lastModifiedBy>
  <cp:revision>2</cp:revision>
  <dcterms:created xsi:type="dcterms:W3CDTF">2026-08-06T18:36:17Z</dcterms:created>
  <dcterms:modified xsi:type="dcterms:W3CDTF">2026-08-17T14:51:34Z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0x010100CAB9730ACA9A0C40B07904BDE87CD9DE</vt:lpwstr>
  </property>
</Properties>
</file>